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4"/>
    <p:sldMasterId id="2147483648" r:id="rId5"/>
  </p:sldMasterIdLst>
  <p:notesMasterIdLst>
    <p:notesMasterId r:id="rId64"/>
  </p:notesMasterIdLst>
  <p:handoutMasterIdLst>
    <p:handoutMasterId r:id="rId65"/>
  </p:handoutMasterIdLst>
  <p:sldIdLst>
    <p:sldId id="256" r:id="rId6"/>
    <p:sldId id="443" r:id="rId7"/>
    <p:sldId id="435" r:id="rId8"/>
    <p:sldId id="453" r:id="rId9"/>
    <p:sldId id="428" r:id="rId10"/>
    <p:sldId id="413" r:id="rId11"/>
    <p:sldId id="269" r:id="rId12"/>
    <p:sldId id="280" r:id="rId13"/>
    <p:sldId id="475" r:id="rId14"/>
    <p:sldId id="476" r:id="rId15"/>
    <p:sldId id="417" r:id="rId16"/>
    <p:sldId id="477" r:id="rId17"/>
    <p:sldId id="478" r:id="rId18"/>
    <p:sldId id="433" r:id="rId19"/>
    <p:sldId id="430" r:id="rId20"/>
    <p:sldId id="474" r:id="rId21"/>
    <p:sldId id="405" r:id="rId22"/>
    <p:sldId id="480" r:id="rId23"/>
    <p:sldId id="479" r:id="rId24"/>
    <p:sldId id="424" r:id="rId25"/>
    <p:sldId id="426" r:id="rId26"/>
    <p:sldId id="427" r:id="rId27"/>
    <p:sldId id="303" r:id="rId28"/>
    <p:sldId id="448" r:id="rId29"/>
    <p:sldId id="449" r:id="rId30"/>
    <p:sldId id="451" r:id="rId31"/>
    <p:sldId id="452" r:id="rId32"/>
    <p:sldId id="455" r:id="rId33"/>
    <p:sldId id="456" r:id="rId34"/>
    <p:sldId id="457" r:id="rId35"/>
    <p:sldId id="458" r:id="rId36"/>
    <p:sldId id="436" r:id="rId37"/>
    <p:sldId id="437" r:id="rId38"/>
    <p:sldId id="438" r:id="rId39"/>
    <p:sldId id="482" r:id="rId40"/>
    <p:sldId id="481" r:id="rId41"/>
    <p:sldId id="432" r:id="rId42"/>
    <p:sldId id="442" r:id="rId43"/>
    <p:sldId id="440" r:id="rId44"/>
    <p:sldId id="459" r:id="rId45"/>
    <p:sldId id="465" r:id="rId46"/>
    <p:sldId id="423" r:id="rId47"/>
    <p:sldId id="296" r:id="rId48"/>
    <p:sldId id="281" r:id="rId49"/>
    <p:sldId id="282" r:id="rId50"/>
    <p:sldId id="283" r:id="rId51"/>
    <p:sldId id="473" r:id="rId52"/>
    <p:sldId id="295" r:id="rId53"/>
    <p:sldId id="289" r:id="rId54"/>
    <p:sldId id="290" r:id="rId55"/>
    <p:sldId id="270" r:id="rId56"/>
    <p:sldId id="484" r:id="rId57"/>
    <p:sldId id="485" r:id="rId58"/>
    <p:sldId id="486" r:id="rId59"/>
    <p:sldId id="487" r:id="rId60"/>
    <p:sldId id="488" r:id="rId61"/>
    <p:sldId id="489" r:id="rId62"/>
    <p:sldId id="49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DFF7D"/>
    <a:srgbClr val="FF7D7D"/>
    <a:srgbClr val="00A000"/>
    <a:srgbClr val="00B400"/>
    <a:srgbClr val="00C800"/>
    <a:srgbClr val="0000FA"/>
    <a:srgbClr val="7D7DFF"/>
    <a:srgbClr val="FFFF7D"/>
    <a:srgbClr val="C3C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967860-5E71-454D-B37C-9C9B9AD3D525}" v="66" dt="2022-05-05T01:53:50.2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305" autoAdjust="0"/>
  </p:normalViewPr>
  <p:slideViewPr>
    <p:cSldViewPr snapToGrid="0">
      <p:cViewPr varScale="1">
        <p:scale>
          <a:sx n="95" d="100"/>
          <a:sy n="95" d="100"/>
        </p:scale>
        <p:origin x="11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e, Bobby" userId="89c614fb-7b75-40d7-bebf-8a7de87700dc" providerId="ADAL" clId="{2A50B6CE-25D7-4BC7-A0D0-6C72660F73D5}"/>
    <pc:docChg chg="delSld modSld">
      <pc:chgData name="Bose, Bobby" userId="89c614fb-7b75-40d7-bebf-8a7de87700dc" providerId="ADAL" clId="{2A50B6CE-25D7-4BC7-A0D0-6C72660F73D5}" dt="2022-05-05T03:03:12.954" v="1" actId="47"/>
      <pc:docMkLst>
        <pc:docMk/>
      </pc:docMkLst>
      <pc:sldChg chg="modSp del mod">
        <pc:chgData name="Bose, Bobby" userId="89c614fb-7b75-40d7-bebf-8a7de87700dc" providerId="ADAL" clId="{2A50B6CE-25D7-4BC7-A0D0-6C72660F73D5}" dt="2022-05-05T03:03:12.954" v="1" actId="47"/>
        <pc:sldMkLst>
          <pc:docMk/>
          <pc:sldMk cId="3003729170" sldId="483"/>
        </pc:sldMkLst>
        <pc:spChg chg="mod">
          <ac:chgData name="Bose, Bobby" userId="89c614fb-7b75-40d7-bebf-8a7de87700dc" providerId="ADAL" clId="{2A50B6CE-25D7-4BC7-A0D0-6C72660F73D5}" dt="2022-05-05T03:02:28.040" v="0" actId="20577"/>
          <ac:spMkLst>
            <pc:docMk/>
            <pc:sldMk cId="3003729170" sldId="483"/>
            <ac:spMk id="2" creationId="{A0937649-FCF1-48F9-BD18-75B435AC810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49F372-CB41-4FD8-8713-9B8998A6E4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E2617B-1281-4D95-8411-EA9AA05B2C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9D9CC-759A-4779-83C9-0015BCE48C6C}" type="datetimeFigureOut">
              <a:rPr lang="en-US" smtClean="0"/>
              <a:t>5/4/2022</a:t>
            </a:fld>
            <a:endParaRPr lang="en-US"/>
          </a:p>
        </p:txBody>
      </p:sp>
      <p:sp>
        <p:nvSpPr>
          <p:cNvPr id="4" name="Footer Placeholder 3">
            <a:extLst>
              <a:ext uri="{FF2B5EF4-FFF2-40B4-BE49-F238E27FC236}">
                <a16:creationId xmlns:a16="http://schemas.microsoft.com/office/drawing/2014/main" id="{18C266C6-B48F-46E8-AC2D-AA65E16E51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DAF7521-5BEC-43FA-B559-7BF4AE1829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31DA3F-7465-4683-9DF8-5D246018FECA}" type="slidenum">
              <a:rPr lang="en-US" smtClean="0"/>
              <a:t>‹#›</a:t>
            </a:fld>
            <a:endParaRPr lang="en-US"/>
          </a:p>
        </p:txBody>
      </p:sp>
    </p:spTree>
    <p:extLst>
      <p:ext uri="{BB962C8B-B14F-4D97-AF65-F5344CB8AC3E}">
        <p14:creationId xmlns:p14="http://schemas.microsoft.com/office/powerpoint/2010/main" val="196765378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30T16:24:21.332"/>
    </inkml:context>
    <inkml:brush xml:id="br0">
      <inkml:brushProperty name="width" value="0.1" units="cm"/>
      <inkml:brushProperty name="height" value="0.1" units="cm"/>
    </inkml:brush>
  </inkml:definitions>
  <inkml:trace contextRef="#ctx0" brushRef="#br0">1 57 24575,'26'-11'0,"-10"4"0,14-2-848,0 1 0,0 1 0,48-3 0,95 5-2544,1306 8 8508,-773-5-3448,-679 4-1668,-1 0 0,29 7 0,22 3 0,35 5 0,-25-3 0,-54-9 0,239 18 0,267-24 0,-512 2 0,0 2 0,33 7 0,-31-5 0,47 3 0,36-6 426,152-3-7731,-165 0 8051,0 1 5387,-67-2-6133,56-10 0,15-1 0,421 11 0,-271 4 0,3351-2-2821,-1762 0 5642,-1828 1-2821,0 1 0,0 0 0,0 1 0,-1 0 0,1 1 0,16 8 0,-15-6 0,0-1 0,0 0 0,1-1 0,27 4 0,6-7 0,-38-2 0,0 1 0,1 1 0,-1 0 0,1 0 0,-1 1 0,0 0 0,0 1 0,0 0 0,0 1 0,0 0 0,9 6 0,13 9 0,-13-7 0,1 0 0,35 30 0,-50-37 0,-1 1 0,0 0 0,0 0 0,0 0 0,0 0 0,-1 1 0,0 0 0,0 0 0,-1 0 0,0 0 0,0 1 0,3 14 0,7 60 0,6 141 0,-19 86 0,-2-128 0,2 447 0,-1-624 0,1 0 0,0 0 0,1 0 0,-1 0 0,1 0 0,-1 0 0,1 0 0,0 0 0,1 0 0,-1-1 0,1 1 0,0 0 0,-1-1 0,5 6 0,-3-7 0,0 1 0,-1-1 0,1 0 0,0 0 0,1 0 0,-1-1 0,0 1 0,0-1 0,1 0 0,-1 1 0,1-1 0,-1-1 0,1 1 0,-1-1 0,1 1 0,5-1 0,192-2 0,-69-1 0,358 3-1365,-466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30T16:24:24.507"/>
    </inkml:context>
    <inkml:brush xml:id="br0">
      <inkml:brushProperty name="width" value="0.1" units="cm"/>
      <inkml:brushProperty name="height" value="0.1" units="cm"/>
    </inkml:brush>
  </inkml:definitions>
  <inkml:trace contextRef="#ctx0" brushRef="#br0">1 0 24575,'24'0'0,"1"2"0,-1 0 0,0 1 0,47 13 0,-65-14 0,-1 0 0,1 1 0,-1 0 0,1 0 0,-1 0 0,0 0 0,0 1 0,-1 0 0,8 7 0,35 47 0,-39-45 0,2-1 0,-1 0 0,1-1 0,12 10 0,9 3 0,1-2 0,42 24 0,-38-32 0,-31-12 0,0-1 0,0 1 0,0 0 0,0 0 0,0 1 0,0 0 0,-1 0 0,1 0 0,-1 0 0,0 1 0,0-1 0,7 9 0,21 44 0,-27-45 0,0-2 0,0 1 0,1 0 0,0-1 0,0 0 0,1-1 0,10 10 0,2-1-455,-1 1 0,22 28 0,-27-29-6371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30T16:24:34.357"/>
    </inkml:context>
    <inkml:brush xml:id="br0">
      <inkml:brushProperty name="width" value="0.1" units="cm"/>
      <inkml:brushProperty name="height" value="0.1" units="cm"/>
    </inkml:brush>
  </inkml:definitions>
  <inkml:trace contextRef="#ctx0" brushRef="#br0">745 0 24575,'-8'2'0,"1"-1"0,0 1 0,0 0 0,0 0 0,0 1 0,0 0 0,1 0 0,-1 1 0,1 0 0,0 0 0,0 0 0,0 1 0,-9 9 0,7-7 0,0 0 0,-1-1 0,0 1 0,0-2 0,-1 1 0,-10 3 0,20-9 0,-25 8 0,1 0 0,0 2 0,0 0 0,1 2 0,1 0 0,-34 25 0,43-26 0,0-1 0,-1 0 0,0 0 0,-1-2 0,0 0 0,-26 10 0,22-11 0,1 2 0,-26 15 0,27-14 0,0-1 0,-31 12 0,43-19-65,-1-1 0,1 2 0,1-1 0,-1 0 0,0 1 0,1 0 0,-1 0 0,1 0 0,0 0 0,0 1 0,0 0 0,0 0 0,1 0 0,-1 0 0,1 0 0,0 1 0,1-1 0,-1 1 0,1 0 0,-3 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30T16:25:05.869"/>
    </inkml:context>
    <inkml:brush xml:id="br0">
      <inkml:brushProperty name="width" value="0.1" units="cm"/>
      <inkml:brushProperty name="height" value="0.1" units="cm"/>
    </inkml:brush>
  </inkml:definitions>
  <inkml:trace contextRef="#ctx0" brushRef="#br0">1 87 24575,'6'-1'0,"0"0"0,0 0 0,0 0 0,-1-1 0,11-4 0,18-4 0,41 2 0,-55 7 0,1-1 0,-1-1 0,1-1 0,-1-1 0,24-8 0,-27 7 0,1 0 0,0 1 0,0 1 0,0 1 0,28-1 0,96 5 0,-64 1 0,936-2 0,-990 2 0,-1 0 0,33 8 0,32 3 0,-67-11 0,0 2 0,0 0 0,37 14 0,-38-11 0,0-1 0,0-1 0,43 5 0,280-8 0,-165-4 0,804 2 0,-955 1 0,0 2 0,32 7 0,-29-5 0,46 4 0,-56-8 0,0 2 0,-1 0 0,1 2 0,38 13 0,-21-6 0,-9-6 0,0-1 0,0-2 0,0-1 0,0-1 0,48-4 0,-2 0 0,24 1 0,132 5 0,-226-3 0,0 1 0,0-1 0,1 1 0,-1 0 0,0 1 0,0-1 0,0 1 0,0 0 0,0-1 0,0 2 0,-1-1 0,1 0 0,-1 1 0,1 0 0,5 5 0,-5-2 0,0-1 0,0 1 0,-1 0 0,1 0 0,-1 0 0,-1 0 0,1 0 0,-1 1 0,2 8 0,0 11 0,-1 1 0,0-1 0,-2 1 0,-3 29 0,1-44 0,0 499 0,6-461 0,23 96 0,-9-63 0,-14-61 0,18 43 0,-15-43 0,11 40 0,-10-27 0,21 53 0,-20-64 0,-1 0 0,-2 0 0,0 1 0,5 47 0,-9-52 0,0-1 0,1 0 0,1 1 0,1-2 0,13 31 0,-7-19 0,2 15 0,-1 1 0,-3 0 0,-2 1 0,-2 0 0,1 75 0,-6 440 0,-4-256 0,3 568-3095,0-1 6190,2-856-3095,0 0 0,0 0 0,2 0 0,0-1 0,10 25 0,-7-19 0,0-1 0,4 29 0,-11-47 0,0 1 0,1-1 0,-1 0 0,1 0 0,0 0 0,0 1 0,1-1 0,-1 0 0,0 0 0,1-1 0,4 7 0,-5-8 0,2 1 0,-1-1 0,0 1 0,0-1 0,0 0 0,1 1 0,-1-1 0,0 0 0,1-1 0,-1 1 0,1 0 0,-1-1 0,1 1 0,0-1 0,4 0 0,175-1 0,-63-3 0,1110 4-1365,-1206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30T16:25:17.015"/>
    </inkml:context>
    <inkml:brush xml:id="br0">
      <inkml:brushProperty name="width" value="0.1" units="cm"/>
      <inkml:brushProperty name="height" value="0.1" units="cm"/>
    </inkml:brush>
  </inkml:definitions>
  <inkml:trace contextRef="#ctx0" brushRef="#br0">635 534 24575,'-2'0'0,"-1"-1"0,1 1 0,0-1 0,0 1 0,-1-1 0,1 0 0,0 0 0,0 0 0,0 0 0,0-1 0,0 1 0,0-1 0,-3-2 0,-24-28 0,17 19 0,5 6 0,0 0 0,1-1 0,0 1 0,0-1 0,1-1 0,0 1 0,0-1 0,1 1 0,0-1 0,-4-15 0,6 20 0,0-1 0,0 1 0,0-1 0,0 1 0,-1 0 0,1 0 0,-1 0 0,0 0 0,0 1 0,-1-1 0,1 1 0,-1 0 0,-5-4 0,-7-4 0,-1 1 0,-20-8 0,-12-9 0,26 13 0,-2-1 0,0-2 0,1 0 0,1-2 0,-31-31 0,49 45 0,0-2 0,-1 0 0,-1 0 0,1 1 0,-1 0 0,0 1 0,-1-1 0,1 1 0,-13-6 0,-45-25-1365,48 25-5461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30T16:25:21.974"/>
    </inkml:context>
    <inkml:brush xml:id="br0">
      <inkml:brushProperty name="width" value="0.1" units="cm"/>
      <inkml:brushProperty name="height" value="0.1" units="cm"/>
    </inkml:brush>
  </inkml:definitions>
  <inkml:trace contextRef="#ctx0" brushRef="#br0">631 0 24575,'1'60'0,"-3"69"0,2-125 0,0-1 0,-1 1 0,1-1 0,-1 0 0,0 1 0,0-1 0,0 0 0,0 0 0,0 0 0,-1 0 0,0 0 0,1 0 0,-1 0 0,0 0 0,0-1 0,-1 1 0,1-1 0,0 1 0,-1-1 0,0 0 0,1 0 0,-1 0 0,0 0 0,0-1 0,-5 3 0,-5 0 0,1-1 0,0-1 0,-1 0 0,0-1 0,-20 0 0,22-1 0,0 0 0,0 1 0,1 0 0,-1 1 0,0 0 0,-19 7 0,18-3 0,-1 1 0,2 1 0,-1 0 0,1 1 0,-18 18 0,22-22 0,1 1 0,-1-2 0,0 1 0,0-1 0,0 0 0,0 0 0,-15 4 0,-60 13 0,60-17 0,0 1 0,-24 10 0,6-1-1365,22-8-5461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44C38-2E42-4C7C-9276-9319C98434C7}"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81062-4AC5-4C03-94AB-1EF547F203C2}" type="slidenum">
              <a:rPr lang="en-US" smtClean="0"/>
              <a:t>‹#›</a:t>
            </a:fld>
            <a:endParaRPr lang="en-US"/>
          </a:p>
        </p:txBody>
      </p:sp>
    </p:spTree>
    <p:extLst>
      <p:ext uri="{BB962C8B-B14F-4D97-AF65-F5344CB8AC3E}">
        <p14:creationId xmlns:p14="http://schemas.microsoft.com/office/powerpoint/2010/main" val="125661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a:t>
            </a:r>
          </a:p>
        </p:txBody>
      </p:sp>
      <p:sp>
        <p:nvSpPr>
          <p:cNvPr id="4" name="Slide Number Placeholder 3"/>
          <p:cNvSpPr>
            <a:spLocks noGrp="1"/>
          </p:cNvSpPr>
          <p:nvPr>
            <p:ph type="sldNum" sz="quarter" idx="5"/>
          </p:nvPr>
        </p:nvSpPr>
        <p:spPr/>
        <p:txBody>
          <a:bodyPr/>
          <a:lstStyle/>
          <a:p>
            <a:fld id="{23981062-4AC5-4C03-94AB-1EF547F203C2}" type="slidenum">
              <a:rPr lang="en-US" smtClean="0"/>
              <a:t>1</a:t>
            </a:fld>
            <a:endParaRPr lang="en-US"/>
          </a:p>
        </p:txBody>
      </p:sp>
    </p:spTree>
    <p:extLst>
      <p:ext uri="{BB962C8B-B14F-4D97-AF65-F5344CB8AC3E}">
        <p14:creationId xmlns:p14="http://schemas.microsoft.com/office/powerpoint/2010/main" val="694855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indent="-171450">
              <a:buFont typeface="Arial" panose="020B0604020202020204" pitchFamily="34" charset="0"/>
              <a:buChar char="•"/>
            </a:pPr>
            <a:r>
              <a:rPr lang="en-US" sz="1200" b="0" u="none" strike="noStrike" baseline="0" dirty="0">
                <a:solidFill>
                  <a:srgbClr val="000000"/>
                </a:solidFill>
                <a:latin typeface="JKOMO L+ Courier"/>
              </a:rPr>
              <a:t>Blue font colors of keywords</a:t>
            </a:r>
          </a:p>
          <a:p>
            <a:pPr marL="628650" lvl="1" indent="-171450">
              <a:buFont typeface="Arial" panose="020B0604020202020204" pitchFamily="34" charset="0"/>
              <a:buChar char="•"/>
            </a:pPr>
            <a:r>
              <a:rPr lang="en-US" sz="1200" b="0" u="none" strike="noStrike" baseline="0" dirty="0">
                <a:solidFill>
                  <a:srgbClr val="000000"/>
                </a:solidFill>
                <a:latin typeface="JKOMO L+ Courier"/>
              </a:rPr>
              <a:t>Don’t have any special meaning</a:t>
            </a:r>
          </a:p>
          <a:p>
            <a:pPr marL="628650" lvl="1" indent="-171450">
              <a:buFont typeface="Arial" panose="020B0604020202020204" pitchFamily="34" charset="0"/>
              <a:buChar char="•"/>
            </a:pPr>
            <a:r>
              <a:rPr lang="en-US" dirty="0"/>
              <a:t>Helps reader better visualize the </a:t>
            </a:r>
            <a:r>
              <a:rPr lang="en-US" dirty="0" err="1"/>
              <a:t>the</a:t>
            </a:r>
            <a:r>
              <a:rPr lang="en-US" dirty="0"/>
              <a:t> different levels of keywords</a:t>
            </a:r>
          </a:p>
        </p:txBody>
      </p:sp>
      <p:sp>
        <p:nvSpPr>
          <p:cNvPr id="4" name="Slide Number Placeholder 3"/>
          <p:cNvSpPr>
            <a:spLocks noGrp="1"/>
          </p:cNvSpPr>
          <p:nvPr>
            <p:ph type="sldNum" sz="quarter" idx="5"/>
          </p:nvPr>
        </p:nvSpPr>
        <p:spPr/>
        <p:txBody>
          <a:bodyPr/>
          <a:lstStyle/>
          <a:p>
            <a:fld id="{23981062-4AC5-4C03-94AB-1EF547F203C2}" type="slidenum">
              <a:rPr lang="en-US" smtClean="0"/>
              <a:t>10</a:t>
            </a:fld>
            <a:endParaRPr lang="en-US"/>
          </a:p>
        </p:txBody>
      </p:sp>
    </p:spTree>
    <p:extLst>
      <p:ext uri="{BB962C8B-B14F-4D97-AF65-F5344CB8AC3E}">
        <p14:creationId xmlns:p14="http://schemas.microsoft.com/office/powerpoint/2010/main" val="666392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11</a:t>
            </a:fld>
            <a:endParaRPr lang="en-US"/>
          </a:p>
        </p:txBody>
      </p:sp>
    </p:spTree>
    <p:extLst>
      <p:ext uri="{BB962C8B-B14F-4D97-AF65-F5344CB8AC3E}">
        <p14:creationId xmlns:p14="http://schemas.microsoft.com/office/powerpoint/2010/main" val="1545954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12</a:t>
            </a:fld>
            <a:endParaRPr lang="en-US"/>
          </a:p>
        </p:txBody>
      </p:sp>
    </p:spTree>
    <p:extLst>
      <p:ext uri="{BB962C8B-B14F-4D97-AF65-F5344CB8AC3E}">
        <p14:creationId xmlns:p14="http://schemas.microsoft.com/office/powerpoint/2010/main" val="98385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13</a:t>
            </a:fld>
            <a:endParaRPr lang="en-US"/>
          </a:p>
        </p:txBody>
      </p:sp>
    </p:spTree>
    <p:extLst>
      <p:ext uri="{BB962C8B-B14F-4D97-AF65-F5344CB8AC3E}">
        <p14:creationId xmlns:p14="http://schemas.microsoft.com/office/powerpoint/2010/main" val="1435955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latin typeface="Calibri"/>
                <a:cs typeface="Calibri"/>
              </a:rPr>
              <a:t>Chris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mbria" panose="02040503050406030204" pitchFamily="18" charset="0"/>
                <a:ea typeface="Cambria" panose="02040503050406030204" pitchFamily="18" charset="0"/>
              </a:rPr>
              <a:t>So that covers background info for LEF files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mbria" panose="02040503050406030204" pitchFamily="18" charset="0"/>
                <a:ea typeface="Cambria" panose="02040503050406030204" pitchFamily="18" charset="0"/>
              </a:rPr>
              <a:t>Two other files of importance with respect to LEF QA script: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mbria" panose="02040503050406030204" pitchFamily="18" charset="0"/>
                <a:ea typeface="Cambria" panose="02040503050406030204" pitchFamily="18" charset="0"/>
              </a:rPr>
              <a:t>Tech LEF files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mbria" panose="02040503050406030204" pitchFamily="18" charset="0"/>
                <a:ea typeface="Cambria" panose="02040503050406030204" pitchFamily="18" charset="0"/>
              </a:rPr>
              <a:t>Liberty files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mbria" panose="02040503050406030204" pitchFamily="18" charset="0"/>
                <a:ea typeface="Cambria" panose="02040503050406030204" pitchFamily="18" charset="0"/>
              </a:rPr>
              <a:t>Both of which are in ASCII formatted text files</a:t>
            </a:r>
          </a:p>
        </p:txBody>
      </p:sp>
      <p:sp>
        <p:nvSpPr>
          <p:cNvPr id="4" name="Slide Number Placeholder 3"/>
          <p:cNvSpPr>
            <a:spLocks noGrp="1"/>
          </p:cNvSpPr>
          <p:nvPr>
            <p:ph type="sldNum" sz="quarter" idx="5"/>
          </p:nvPr>
        </p:nvSpPr>
        <p:spPr/>
        <p:txBody>
          <a:bodyPr/>
          <a:lstStyle/>
          <a:p>
            <a:fld id="{23981062-4AC5-4C03-94AB-1EF547F203C2}" type="slidenum">
              <a:rPr lang="en-US" smtClean="0"/>
              <a:t>14</a:t>
            </a:fld>
            <a:endParaRPr lang="en-US"/>
          </a:p>
        </p:txBody>
      </p:sp>
    </p:spTree>
    <p:extLst>
      <p:ext uri="{BB962C8B-B14F-4D97-AF65-F5344CB8AC3E}">
        <p14:creationId xmlns:p14="http://schemas.microsoft.com/office/powerpoint/2010/main" val="392344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Bobby</a:t>
            </a:r>
          </a:p>
        </p:txBody>
      </p:sp>
      <p:sp>
        <p:nvSpPr>
          <p:cNvPr id="4" name="Slide Number Placeholder 3"/>
          <p:cNvSpPr>
            <a:spLocks noGrp="1"/>
          </p:cNvSpPr>
          <p:nvPr>
            <p:ph type="sldNum" sz="quarter" idx="5"/>
          </p:nvPr>
        </p:nvSpPr>
        <p:spPr/>
        <p:txBody>
          <a:bodyPr/>
          <a:lstStyle/>
          <a:p>
            <a:fld id="{23981062-4AC5-4C03-94AB-1EF547F203C2}" type="slidenum">
              <a:rPr lang="en-US" smtClean="0"/>
              <a:t>15</a:t>
            </a:fld>
            <a:endParaRPr lang="en-US"/>
          </a:p>
        </p:txBody>
      </p:sp>
    </p:spTree>
    <p:extLst>
      <p:ext uri="{BB962C8B-B14F-4D97-AF65-F5344CB8AC3E}">
        <p14:creationId xmlns:p14="http://schemas.microsoft.com/office/powerpoint/2010/main" val="1554388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Bobby</a:t>
            </a:r>
          </a:p>
          <a:p>
            <a:endParaRPr lang="en-US" dirty="0"/>
          </a:p>
          <a:p>
            <a:r>
              <a:rPr lang="en-US" dirty="0"/>
              <a:t>Improvements – manually passing LEF file</a:t>
            </a:r>
          </a:p>
          <a:p>
            <a:pPr lvl="1"/>
            <a:r>
              <a:rPr lang="en-US" dirty="0"/>
              <a:t>These are different technology libraries</a:t>
            </a:r>
          </a:p>
          <a:p>
            <a:pPr lvl="1"/>
            <a:r>
              <a:rPr lang="en-US" dirty="0"/>
              <a:t>Different technology nodes</a:t>
            </a:r>
          </a:p>
          <a:p>
            <a:pPr lvl="2"/>
            <a:r>
              <a:rPr lang="en-US" dirty="0"/>
              <a:t>Different channel lengths etc.</a:t>
            </a:r>
          </a:p>
          <a:p>
            <a:pPr lvl="1"/>
            <a:r>
              <a:rPr lang="en-US" dirty="0"/>
              <a:t>SC – standard cell</a:t>
            </a:r>
          </a:p>
          <a:p>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16</a:t>
            </a:fld>
            <a:endParaRPr lang="en-US"/>
          </a:p>
        </p:txBody>
      </p:sp>
    </p:spTree>
    <p:extLst>
      <p:ext uri="{BB962C8B-B14F-4D97-AF65-F5344CB8AC3E}">
        <p14:creationId xmlns:p14="http://schemas.microsoft.com/office/powerpoint/2010/main" val="2442749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Bobby</a:t>
            </a:r>
          </a:p>
        </p:txBody>
      </p:sp>
      <p:sp>
        <p:nvSpPr>
          <p:cNvPr id="4" name="Slide Number Placeholder 3"/>
          <p:cNvSpPr>
            <a:spLocks noGrp="1"/>
          </p:cNvSpPr>
          <p:nvPr>
            <p:ph type="sldNum" sz="quarter" idx="5"/>
          </p:nvPr>
        </p:nvSpPr>
        <p:spPr/>
        <p:txBody>
          <a:bodyPr/>
          <a:lstStyle/>
          <a:p>
            <a:fld id="{23981062-4AC5-4C03-94AB-1EF547F203C2}" type="slidenum">
              <a:rPr lang="en-US" smtClean="0"/>
              <a:t>17</a:t>
            </a:fld>
            <a:endParaRPr lang="en-US"/>
          </a:p>
        </p:txBody>
      </p:sp>
    </p:spTree>
    <p:extLst>
      <p:ext uri="{BB962C8B-B14F-4D97-AF65-F5344CB8AC3E}">
        <p14:creationId xmlns:p14="http://schemas.microsoft.com/office/powerpoint/2010/main" val="2436386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Bobby</a:t>
            </a:r>
          </a:p>
        </p:txBody>
      </p:sp>
      <p:sp>
        <p:nvSpPr>
          <p:cNvPr id="4" name="Slide Number Placeholder 3"/>
          <p:cNvSpPr>
            <a:spLocks noGrp="1"/>
          </p:cNvSpPr>
          <p:nvPr>
            <p:ph type="sldNum" sz="quarter" idx="5"/>
          </p:nvPr>
        </p:nvSpPr>
        <p:spPr/>
        <p:txBody>
          <a:bodyPr/>
          <a:lstStyle/>
          <a:p>
            <a:fld id="{23981062-4AC5-4C03-94AB-1EF547F203C2}" type="slidenum">
              <a:rPr lang="en-US" smtClean="0"/>
              <a:t>18</a:t>
            </a:fld>
            <a:endParaRPr lang="en-US"/>
          </a:p>
        </p:txBody>
      </p:sp>
    </p:spTree>
    <p:extLst>
      <p:ext uri="{BB962C8B-B14F-4D97-AF65-F5344CB8AC3E}">
        <p14:creationId xmlns:p14="http://schemas.microsoft.com/office/powerpoint/2010/main" val="1985559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Keyword discrepancies between Infineon LEF files and script</a:t>
            </a:r>
          </a:p>
          <a:p>
            <a:pPr marL="171450" indent="-171450">
              <a:buFont typeface="Arial" panose="020B0604020202020204" pitchFamily="34" charset="0"/>
              <a:buChar char="•"/>
            </a:pPr>
            <a:r>
              <a:rPr lang="en-US" dirty="0"/>
              <a:t>Keyword highlighting</a:t>
            </a:r>
          </a:p>
          <a:p>
            <a:pPr marL="628650" lvl="1" indent="-171450">
              <a:buFont typeface="Arial" panose="020B0604020202020204" pitchFamily="34" charset="0"/>
              <a:buChar char="•"/>
            </a:pPr>
            <a:r>
              <a:rPr lang="en-US" dirty="0"/>
              <a:t>Blue – These keywords only appear in the script</a:t>
            </a:r>
          </a:p>
          <a:p>
            <a:pPr marL="628650" lvl="1" indent="-171450">
              <a:buFont typeface="Arial" panose="020B0604020202020204" pitchFamily="34" charset="0"/>
              <a:buChar char="•"/>
            </a:pPr>
            <a:r>
              <a:rPr lang="en-US" dirty="0"/>
              <a:t>Red – These keywords only appear in LEF files and need to be added to the script</a:t>
            </a:r>
          </a:p>
          <a:p>
            <a:pPr marL="628650" lvl="1" indent="-171450">
              <a:buFont typeface="Arial" panose="020B0604020202020204" pitchFamily="34" charset="0"/>
              <a:buChar char="•"/>
            </a:pPr>
            <a:r>
              <a:rPr lang="en-US" dirty="0"/>
              <a:t>Green – The keywords don’t appear in LEF files or script, but need to be added to script</a:t>
            </a:r>
          </a:p>
          <a:p>
            <a:pPr marL="628650" lvl="1" indent="-171450">
              <a:buFont typeface="Arial" panose="020B0604020202020204" pitchFamily="34" charset="0"/>
              <a:buChar char="•"/>
            </a:pPr>
            <a:r>
              <a:rPr lang="en-US" dirty="0"/>
              <a:t>Not highlighted – These keywords are in LEF files and in the script</a:t>
            </a:r>
          </a:p>
        </p:txBody>
      </p:sp>
      <p:sp>
        <p:nvSpPr>
          <p:cNvPr id="4" name="Slide Number Placeholder 3"/>
          <p:cNvSpPr>
            <a:spLocks noGrp="1"/>
          </p:cNvSpPr>
          <p:nvPr>
            <p:ph type="sldNum" sz="quarter" idx="5"/>
          </p:nvPr>
        </p:nvSpPr>
        <p:spPr/>
        <p:txBody>
          <a:bodyPr/>
          <a:lstStyle/>
          <a:p>
            <a:fld id="{23981062-4AC5-4C03-94AB-1EF547F203C2}" type="slidenum">
              <a:rPr lang="en-US" smtClean="0"/>
              <a:t>19</a:t>
            </a:fld>
            <a:endParaRPr lang="en-US"/>
          </a:p>
        </p:txBody>
      </p:sp>
    </p:spTree>
    <p:extLst>
      <p:ext uri="{BB962C8B-B14F-4D97-AF65-F5344CB8AC3E}">
        <p14:creationId xmlns:p14="http://schemas.microsoft.com/office/powerpoint/2010/main" val="205543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a:t>
            </a:r>
          </a:p>
          <a:p>
            <a:endParaRPr lang="en-US"/>
          </a:p>
        </p:txBody>
      </p:sp>
      <p:sp>
        <p:nvSpPr>
          <p:cNvPr id="4" name="Slide Number Placeholder 3"/>
          <p:cNvSpPr>
            <a:spLocks noGrp="1"/>
          </p:cNvSpPr>
          <p:nvPr>
            <p:ph type="sldNum" sz="quarter" idx="5"/>
          </p:nvPr>
        </p:nvSpPr>
        <p:spPr/>
        <p:txBody>
          <a:bodyPr/>
          <a:lstStyle/>
          <a:p>
            <a:fld id="{23981062-4AC5-4C03-94AB-1EF547F203C2}" type="slidenum">
              <a:rPr lang="en-US" smtClean="0"/>
              <a:t>2</a:t>
            </a:fld>
            <a:endParaRPr lang="en-US"/>
          </a:p>
        </p:txBody>
      </p:sp>
    </p:spTree>
    <p:extLst>
      <p:ext uri="{BB962C8B-B14F-4D97-AF65-F5344CB8AC3E}">
        <p14:creationId xmlns:p14="http://schemas.microsoft.com/office/powerpoint/2010/main" val="2672112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Macro statement</a:t>
            </a:r>
          </a:p>
        </p:txBody>
      </p:sp>
      <p:sp>
        <p:nvSpPr>
          <p:cNvPr id="4" name="Slide Number Placeholder 3"/>
          <p:cNvSpPr>
            <a:spLocks noGrp="1"/>
          </p:cNvSpPr>
          <p:nvPr>
            <p:ph type="sldNum" sz="quarter" idx="5"/>
          </p:nvPr>
        </p:nvSpPr>
        <p:spPr/>
        <p:txBody>
          <a:bodyPr/>
          <a:lstStyle/>
          <a:p>
            <a:fld id="{23981062-4AC5-4C03-94AB-1EF547F203C2}" type="slidenum">
              <a:rPr lang="en-US" smtClean="0"/>
              <a:t>20</a:t>
            </a:fld>
            <a:endParaRPr lang="en-US"/>
          </a:p>
        </p:txBody>
      </p:sp>
    </p:spTree>
    <p:extLst>
      <p:ext uri="{BB962C8B-B14F-4D97-AF65-F5344CB8AC3E}">
        <p14:creationId xmlns:p14="http://schemas.microsoft.com/office/powerpoint/2010/main" val="3344027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indent="-171450">
              <a:buFont typeface="Arial" panose="020B0604020202020204" pitchFamily="34" charset="0"/>
              <a:buChar char="•"/>
            </a:pPr>
            <a:r>
              <a:rPr lang="en-US" dirty="0"/>
              <a:t>Pin statement</a:t>
            </a:r>
          </a:p>
        </p:txBody>
      </p:sp>
      <p:sp>
        <p:nvSpPr>
          <p:cNvPr id="4" name="Slide Number Placeholder 3"/>
          <p:cNvSpPr>
            <a:spLocks noGrp="1"/>
          </p:cNvSpPr>
          <p:nvPr>
            <p:ph type="sldNum" sz="quarter" idx="5"/>
          </p:nvPr>
        </p:nvSpPr>
        <p:spPr/>
        <p:txBody>
          <a:bodyPr/>
          <a:lstStyle/>
          <a:p>
            <a:fld id="{23981062-4AC5-4C03-94AB-1EF547F203C2}" type="slidenum">
              <a:rPr lang="en-US" smtClean="0"/>
              <a:t>21</a:t>
            </a:fld>
            <a:endParaRPr lang="en-US"/>
          </a:p>
        </p:txBody>
      </p:sp>
    </p:spTree>
    <p:extLst>
      <p:ext uri="{BB962C8B-B14F-4D97-AF65-F5344CB8AC3E}">
        <p14:creationId xmlns:p14="http://schemas.microsoft.com/office/powerpoint/2010/main" val="1636142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indent="-171450">
              <a:buFont typeface="Arial" panose="020B0604020202020204" pitchFamily="34" charset="0"/>
              <a:buChar char="•"/>
            </a:pPr>
            <a:r>
              <a:rPr lang="en-US" dirty="0"/>
              <a:t>Obstruction statement</a:t>
            </a:r>
          </a:p>
          <a:p>
            <a:endParaRPr lang="en-US" dirty="0"/>
          </a:p>
          <a:p>
            <a:pPr marL="171450" lvl="0" indent="-171450">
              <a:buFont typeface="Arial" panose="020B0604020202020204" pitchFamily="34" charset="0"/>
              <a:buChar char="•"/>
            </a:pPr>
            <a:r>
              <a:rPr lang="en-US" i="1" dirty="0">
                <a:latin typeface="Times New Roman"/>
                <a:cs typeface="Times New Roman"/>
              </a:rPr>
              <a:t>Routing blockage</a:t>
            </a:r>
          </a:p>
          <a:p>
            <a:pPr marL="628650" lvl="1" indent="-171450">
              <a:buFont typeface="Arial" panose="020B0604020202020204" pitchFamily="34" charset="0"/>
              <a:buChar char="•"/>
            </a:pPr>
            <a:r>
              <a:rPr lang="en-US" i="1" dirty="0">
                <a:latin typeface="Times New Roman"/>
                <a:cs typeface="Times New Roman"/>
              </a:rPr>
              <a:t>Given a specified area</a:t>
            </a:r>
          </a:p>
          <a:p>
            <a:pPr marL="628650" lvl="1" indent="-171450">
              <a:buFont typeface="Arial" panose="020B0604020202020204" pitchFamily="34" charset="0"/>
              <a:buChar char="•"/>
            </a:pPr>
            <a:r>
              <a:rPr lang="en-US" i="1" dirty="0">
                <a:latin typeface="Times New Roman"/>
                <a:cs typeface="Times New Roman"/>
              </a:rPr>
              <a:t>The obstruction blocks nets from being routed using specific layers</a:t>
            </a:r>
          </a:p>
        </p:txBody>
      </p:sp>
      <p:sp>
        <p:nvSpPr>
          <p:cNvPr id="4" name="Slide Number Placeholder 3"/>
          <p:cNvSpPr>
            <a:spLocks noGrp="1"/>
          </p:cNvSpPr>
          <p:nvPr>
            <p:ph type="sldNum" sz="quarter" idx="5"/>
          </p:nvPr>
        </p:nvSpPr>
        <p:spPr/>
        <p:txBody>
          <a:bodyPr/>
          <a:lstStyle/>
          <a:p>
            <a:fld id="{23981062-4AC5-4C03-94AB-1EF547F203C2}" type="slidenum">
              <a:rPr lang="en-US" smtClean="0"/>
              <a:t>22</a:t>
            </a:fld>
            <a:endParaRPr lang="en-US"/>
          </a:p>
        </p:txBody>
      </p:sp>
    </p:spTree>
    <p:extLst>
      <p:ext uri="{BB962C8B-B14F-4D97-AF65-F5344CB8AC3E}">
        <p14:creationId xmlns:p14="http://schemas.microsoft.com/office/powerpoint/2010/main" val="666700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p>
        </p:txBody>
      </p:sp>
      <p:sp>
        <p:nvSpPr>
          <p:cNvPr id="4" name="Slide Number Placeholder 3"/>
          <p:cNvSpPr>
            <a:spLocks noGrp="1"/>
          </p:cNvSpPr>
          <p:nvPr>
            <p:ph type="sldNum" sz="quarter" idx="5"/>
          </p:nvPr>
        </p:nvSpPr>
        <p:spPr/>
        <p:txBody>
          <a:bodyPr/>
          <a:lstStyle/>
          <a:p>
            <a:fld id="{23981062-4AC5-4C03-94AB-1EF547F203C2}" type="slidenum">
              <a:rPr lang="en-US" smtClean="0"/>
              <a:t>23</a:t>
            </a:fld>
            <a:endParaRPr lang="en-US"/>
          </a:p>
        </p:txBody>
      </p:sp>
    </p:spTree>
    <p:extLst>
      <p:ext uri="{BB962C8B-B14F-4D97-AF65-F5344CB8AC3E}">
        <p14:creationId xmlns:p14="http://schemas.microsoft.com/office/powerpoint/2010/main" val="1145235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p>
        </p:txBody>
      </p:sp>
      <p:sp>
        <p:nvSpPr>
          <p:cNvPr id="4" name="Slide Number Placeholder 3"/>
          <p:cNvSpPr>
            <a:spLocks noGrp="1"/>
          </p:cNvSpPr>
          <p:nvPr>
            <p:ph type="sldNum" sz="quarter" idx="5"/>
          </p:nvPr>
        </p:nvSpPr>
        <p:spPr/>
        <p:txBody>
          <a:bodyPr/>
          <a:lstStyle/>
          <a:p>
            <a:fld id="{23981062-4AC5-4C03-94AB-1EF547F203C2}" type="slidenum">
              <a:rPr lang="en-US" smtClean="0"/>
              <a:t>24</a:t>
            </a:fld>
            <a:endParaRPr lang="en-US"/>
          </a:p>
        </p:txBody>
      </p:sp>
    </p:spTree>
    <p:extLst>
      <p:ext uri="{BB962C8B-B14F-4D97-AF65-F5344CB8AC3E}">
        <p14:creationId xmlns:p14="http://schemas.microsoft.com/office/powerpoint/2010/main" val="2661123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p>
        </p:txBody>
      </p:sp>
      <p:sp>
        <p:nvSpPr>
          <p:cNvPr id="4" name="Slide Number Placeholder 3"/>
          <p:cNvSpPr>
            <a:spLocks noGrp="1"/>
          </p:cNvSpPr>
          <p:nvPr>
            <p:ph type="sldNum" sz="quarter" idx="5"/>
          </p:nvPr>
        </p:nvSpPr>
        <p:spPr/>
        <p:txBody>
          <a:bodyPr/>
          <a:lstStyle/>
          <a:p>
            <a:fld id="{23981062-4AC5-4C03-94AB-1EF547F203C2}" type="slidenum">
              <a:rPr lang="en-US" smtClean="0"/>
              <a:t>25</a:t>
            </a:fld>
            <a:endParaRPr lang="en-US"/>
          </a:p>
        </p:txBody>
      </p:sp>
    </p:spTree>
    <p:extLst>
      <p:ext uri="{BB962C8B-B14F-4D97-AF65-F5344CB8AC3E}">
        <p14:creationId xmlns:p14="http://schemas.microsoft.com/office/powerpoint/2010/main" val="1070967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p>
        </p:txBody>
      </p:sp>
      <p:sp>
        <p:nvSpPr>
          <p:cNvPr id="4" name="Slide Number Placeholder 3"/>
          <p:cNvSpPr>
            <a:spLocks noGrp="1"/>
          </p:cNvSpPr>
          <p:nvPr>
            <p:ph type="sldNum" sz="quarter" idx="5"/>
          </p:nvPr>
        </p:nvSpPr>
        <p:spPr/>
        <p:txBody>
          <a:bodyPr/>
          <a:lstStyle/>
          <a:p>
            <a:fld id="{23981062-4AC5-4C03-94AB-1EF547F203C2}" type="slidenum">
              <a:rPr lang="en-US" smtClean="0"/>
              <a:t>26</a:t>
            </a:fld>
            <a:endParaRPr lang="en-US"/>
          </a:p>
        </p:txBody>
      </p:sp>
    </p:spTree>
    <p:extLst>
      <p:ext uri="{BB962C8B-B14F-4D97-AF65-F5344CB8AC3E}">
        <p14:creationId xmlns:p14="http://schemas.microsoft.com/office/powerpoint/2010/main" val="2009933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p>
        </p:txBody>
      </p:sp>
      <p:sp>
        <p:nvSpPr>
          <p:cNvPr id="4" name="Slide Number Placeholder 3"/>
          <p:cNvSpPr>
            <a:spLocks noGrp="1"/>
          </p:cNvSpPr>
          <p:nvPr>
            <p:ph type="sldNum" sz="quarter" idx="5"/>
          </p:nvPr>
        </p:nvSpPr>
        <p:spPr/>
        <p:txBody>
          <a:bodyPr/>
          <a:lstStyle/>
          <a:p>
            <a:fld id="{23981062-4AC5-4C03-94AB-1EF547F203C2}" type="slidenum">
              <a:rPr lang="en-US" smtClean="0"/>
              <a:t>27</a:t>
            </a:fld>
            <a:endParaRPr lang="en-US"/>
          </a:p>
        </p:txBody>
      </p:sp>
    </p:spTree>
    <p:extLst>
      <p:ext uri="{BB962C8B-B14F-4D97-AF65-F5344CB8AC3E}">
        <p14:creationId xmlns:p14="http://schemas.microsoft.com/office/powerpoint/2010/main" val="2273100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p>
        </p:txBody>
      </p:sp>
      <p:sp>
        <p:nvSpPr>
          <p:cNvPr id="4" name="Slide Number Placeholder 3"/>
          <p:cNvSpPr>
            <a:spLocks noGrp="1"/>
          </p:cNvSpPr>
          <p:nvPr>
            <p:ph type="sldNum" sz="quarter" idx="5"/>
          </p:nvPr>
        </p:nvSpPr>
        <p:spPr/>
        <p:txBody>
          <a:bodyPr/>
          <a:lstStyle/>
          <a:p>
            <a:fld id="{23981062-4AC5-4C03-94AB-1EF547F203C2}" type="slidenum">
              <a:rPr lang="en-US" smtClean="0"/>
              <a:t>28</a:t>
            </a:fld>
            <a:endParaRPr lang="en-US"/>
          </a:p>
        </p:txBody>
      </p:sp>
    </p:spTree>
    <p:extLst>
      <p:ext uri="{BB962C8B-B14F-4D97-AF65-F5344CB8AC3E}">
        <p14:creationId xmlns:p14="http://schemas.microsoft.com/office/powerpoint/2010/main" val="1809408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p>
        </p:txBody>
      </p:sp>
      <p:sp>
        <p:nvSpPr>
          <p:cNvPr id="4" name="Slide Number Placeholder 3"/>
          <p:cNvSpPr>
            <a:spLocks noGrp="1"/>
          </p:cNvSpPr>
          <p:nvPr>
            <p:ph type="sldNum" sz="quarter" idx="5"/>
          </p:nvPr>
        </p:nvSpPr>
        <p:spPr/>
        <p:txBody>
          <a:bodyPr/>
          <a:lstStyle/>
          <a:p>
            <a:fld id="{23981062-4AC5-4C03-94AB-1EF547F203C2}" type="slidenum">
              <a:rPr lang="en-US" smtClean="0"/>
              <a:t>29</a:t>
            </a:fld>
            <a:endParaRPr lang="en-US"/>
          </a:p>
        </p:txBody>
      </p:sp>
    </p:spTree>
    <p:extLst>
      <p:ext uri="{BB962C8B-B14F-4D97-AF65-F5344CB8AC3E}">
        <p14:creationId xmlns:p14="http://schemas.microsoft.com/office/powerpoint/2010/main" val="150711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a:latin typeface="Calibri"/>
                <a:cs typeface="Calibri"/>
              </a:rPr>
              <a:t>Bobby</a:t>
            </a:r>
          </a:p>
          <a:p>
            <a:pPr marL="0" indent="0">
              <a:buFont typeface="Arial"/>
              <a:buNone/>
            </a:pPr>
            <a:endParaRPr lang="en-US">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a:t>P&amp;R tools place cells and then route metal layers between pin coordinates within cells</a:t>
            </a:r>
          </a:p>
          <a:p>
            <a:pPr marL="0" indent="0">
              <a:buFont typeface="Arial"/>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3981062-4AC5-4C03-94AB-1EF547F203C2}" type="slidenum">
              <a:rPr lang="en-US" smtClean="0"/>
              <a:t>3</a:t>
            </a:fld>
            <a:endParaRPr lang="en-US"/>
          </a:p>
        </p:txBody>
      </p:sp>
    </p:spTree>
    <p:extLst>
      <p:ext uri="{BB962C8B-B14F-4D97-AF65-F5344CB8AC3E}">
        <p14:creationId xmlns:p14="http://schemas.microsoft.com/office/powerpoint/2010/main" val="3515584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p>
        </p:txBody>
      </p:sp>
      <p:sp>
        <p:nvSpPr>
          <p:cNvPr id="4" name="Slide Number Placeholder 3"/>
          <p:cNvSpPr>
            <a:spLocks noGrp="1"/>
          </p:cNvSpPr>
          <p:nvPr>
            <p:ph type="sldNum" sz="quarter" idx="5"/>
          </p:nvPr>
        </p:nvSpPr>
        <p:spPr/>
        <p:txBody>
          <a:bodyPr/>
          <a:lstStyle/>
          <a:p>
            <a:fld id="{23981062-4AC5-4C03-94AB-1EF547F203C2}" type="slidenum">
              <a:rPr lang="en-US" smtClean="0"/>
              <a:t>30</a:t>
            </a:fld>
            <a:endParaRPr lang="en-US"/>
          </a:p>
        </p:txBody>
      </p:sp>
    </p:spTree>
    <p:extLst>
      <p:ext uri="{BB962C8B-B14F-4D97-AF65-F5344CB8AC3E}">
        <p14:creationId xmlns:p14="http://schemas.microsoft.com/office/powerpoint/2010/main" val="2861560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p>
        </p:txBody>
      </p:sp>
      <p:sp>
        <p:nvSpPr>
          <p:cNvPr id="4" name="Slide Number Placeholder 3"/>
          <p:cNvSpPr>
            <a:spLocks noGrp="1"/>
          </p:cNvSpPr>
          <p:nvPr>
            <p:ph type="sldNum" sz="quarter" idx="5"/>
          </p:nvPr>
        </p:nvSpPr>
        <p:spPr/>
        <p:txBody>
          <a:bodyPr/>
          <a:lstStyle/>
          <a:p>
            <a:fld id="{23981062-4AC5-4C03-94AB-1EF547F203C2}" type="slidenum">
              <a:rPr lang="en-US" smtClean="0"/>
              <a:t>31</a:t>
            </a:fld>
            <a:endParaRPr lang="en-US"/>
          </a:p>
        </p:txBody>
      </p:sp>
    </p:spTree>
    <p:extLst>
      <p:ext uri="{BB962C8B-B14F-4D97-AF65-F5344CB8AC3E}">
        <p14:creationId xmlns:p14="http://schemas.microsoft.com/office/powerpoint/2010/main" val="3989850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Bobby</a:t>
            </a:r>
          </a:p>
        </p:txBody>
      </p:sp>
      <p:sp>
        <p:nvSpPr>
          <p:cNvPr id="4" name="Slide Number Placeholder 3"/>
          <p:cNvSpPr>
            <a:spLocks noGrp="1"/>
          </p:cNvSpPr>
          <p:nvPr>
            <p:ph type="sldNum" sz="quarter" idx="5"/>
          </p:nvPr>
        </p:nvSpPr>
        <p:spPr/>
        <p:txBody>
          <a:bodyPr/>
          <a:lstStyle/>
          <a:p>
            <a:fld id="{23981062-4AC5-4C03-94AB-1EF547F203C2}" type="slidenum">
              <a:rPr lang="en-US" smtClean="0"/>
              <a:t>32</a:t>
            </a:fld>
            <a:endParaRPr lang="en-US"/>
          </a:p>
        </p:txBody>
      </p:sp>
    </p:spTree>
    <p:extLst>
      <p:ext uri="{BB962C8B-B14F-4D97-AF65-F5344CB8AC3E}">
        <p14:creationId xmlns:p14="http://schemas.microsoft.com/office/powerpoint/2010/main" val="3277369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Bobby</a:t>
            </a:r>
          </a:p>
        </p:txBody>
      </p:sp>
      <p:sp>
        <p:nvSpPr>
          <p:cNvPr id="4" name="Slide Number Placeholder 3"/>
          <p:cNvSpPr>
            <a:spLocks noGrp="1"/>
          </p:cNvSpPr>
          <p:nvPr>
            <p:ph type="sldNum" sz="quarter" idx="5"/>
          </p:nvPr>
        </p:nvSpPr>
        <p:spPr/>
        <p:txBody>
          <a:bodyPr/>
          <a:lstStyle/>
          <a:p>
            <a:fld id="{23981062-4AC5-4C03-94AB-1EF547F203C2}" type="slidenum">
              <a:rPr lang="en-US" smtClean="0"/>
              <a:t>33</a:t>
            </a:fld>
            <a:endParaRPr lang="en-US"/>
          </a:p>
        </p:txBody>
      </p:sp>
    </p:spTree>
    <p:extLst>
      <p:ext uri="{BB962C8B-B14F-4D97-AF65-F5344CB8AC3E}">
        <p14:creationId xmlns:p14="http://schemas.microsoft.com/office/powerpoint/2010/main" val="28297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Bobby</a:t>
            </a:r>
          </a:p>
        </p:txBody>
      </p:sp>
      <p:sp>
        <p:nvSpPr>
          <p:cNvPr id="4" name="Slide Number Placeholder 3"/>
          <p:cNvSpPr>
            <a:spLocks noGrp="1"/>
          </p:cNvSpPr>
          <p:nvPr>
            <p:ph type="sldNum" sz="quarter" idx="5"/>
          </p:nvPr>
        </p:nvSpPr>
        <p:spPr/>
        <p:txBody>
          <a:bodyPr/>
          <a:lstStyle/>
          <a:p>
            <a:fld id="{23981062-4AC5-4C03-94AB-1EF547F203C2}" type="slidenum">
              <a:rPr lang="en-US" smtClean="0"/>
              <a:t>34</a:t>
            </a:fld>
            <a:endParaRPr lang="en-US"/>
          </a:p>
        </p:txBody>
      </p:sp>
    </p:spTree>
    <p:extLst>
      <p:ext uri="{BB962C8B-B14F-4D97-AF65-F5344CB8AC3E}">
        <p14:creationId xmlns:p14="http://schemas.microsoft.com/office/powerpoint/2010/main" val="1874595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Bobby</a:t>
            </a:r>
          </a:p>
        </p:txBody>
      </p:sp>
      <p:sp>
        <p:nvSpPr>
          <p:cNvPr id="4" name="Slide Number Placeholder 3"/>
          <p:cNvSpPr>
            <a:spLocks noGrp="1"/>
          </p:cNvSpPr>
          <p:nvPr>
            <p:ph type="sldNum" sz="quarter" idx="5"/>
          </p:nvPr>
        </p:nvSpPr>
        <p:spPr/>
        <p:txBody>
          <a:bodyPr/>
          <a:lstStyle/>
          <a:p>
            <a:fld id="{23981062-4AC5-4C03-94AB-1EF547F203C2}" type="slidenum">
              <a:rPr lang="en-US" smtClean="0"/>
              <a:t>35</a:t>
            </a:fld>
            <a:endParaRPr lang="en-US"/>
          </a:p>
        </p:txBody>
      </p:sp>
    </p:spTree>
    <p:extLst>
      <p:ext uri="{BB962C8B-B14F-4D97-AF65-F5344CB8AC3E}">
        <p14:creationId xmlns:p14="http://schemas.microsoft.com/office/powerpoint/2010/main" val="3833942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Bobby</a:t>
            </a:r>
          </a:p>
          <a:p>
            <a:endParaRPr lang="en-US" dirty="0"/>
          </a:p>
          <a:p>
            <a:r>
              <a:rPr lang="en-US" dirty="0"/>
              <a:t>How to properly run the script should be more clear</a:t>
            </a:r>
          </a:p>
          <a:p>
            <a:pPr lvl="1"/>
            <a:r>
              <a:rPr lang="en-US" dirty="0"/>
              <a:t>Running the script with no </a:t>
            </a:r>
            <a:r>
              <a:rPr lang="en-US" dirty="0" err="1"/>
              <a:t>args</a:t>
            </a:r>
            <a:r>
              <a:rPr lang="en-US" dirty="0"/>
              <a:t> should display the help menu (list all different argument options)</a:t>
            </a:r>
          </a:p>
          <a:p>
            <a:pPr lvl="1"/>
            <a:r>
              <a:rPr lang="en-US" dirty="0"/>
              <a:t>Make output </a:t>
            </a:r>
            <a:r>
              <a:rPr lang="en-US" dirty="0" err="1"/>
              <a:t>dir</a:t>
            </a:r>
            <a:r>
              <a:rPr lang="en-US" dirty="0"/>
              <a:t> more obvious when running the script</a:t>
            </a:r>
          </a:p>
          <a:p>
            <a:r>
              <a:rPr lang="en-US" dirty="0"/>
              <a:t>Make output files more readable</a:t>
            </a:r>
          </a:p>
          <a:p>
            <a:pPr lvl="1"/>
            <a:r>
              <a:rPr lang="en-US" dirty="0"/>
              <a:t>Error files should indicate where the error originates from in the code</a:t>
            </a:r>
          </a:p>
          <a:p>
            <a:pPr lvl="1"/>
            <a:r>
              <a:rPr lang="en-US" dirty="0"/>
              <a:t>Make sure none of the output files are hidden</a:t>
            </a:r>
          </a:p>
          <a:p>
            <a:r>
              <a:rPr lang="en-US" dirty="0"/>
              <a:t>Improve code readability</a:t>
            </a:r>
          </a:p>
          <a:p>
            <a:pPr lvl="1"/>
            <a:r>
              <a:rPr lang="en-US" dirty="0"/>
              <a:t>Add block comments above classes/methods</a:t>
            </a:r>
          </a:p>
          <a:p>
            <a:pPr lvl="1"/>
            <a:r>
              <a:rPr lang="en-US" dirty="0"/>
              <a:t>TODO statements in code</a:t>
            </a:r>
          </a:p>
        </p:txBody>
      </p:sp>
      <p:sp>
        <p:nvSpPr>
          <p:cNvPr id="4" name="Slide Number Placeholder 3"/>
          <p:cNvSpPr>
            <a:spLocks noGrp="1"/>
          </p:cNvSpPr>
          <p:nvPr>
            <p:ph type="sldNum" sz="quarter" idx="5"/>
          </p:nvPr>
        </p:nvSpPr>
        <p:spPr/>
        <p:txBody>
          <a:bodyPr/>
          <a:lstStyle/>
          <a:p>
            <a:fld id="{23981062-4AC5-4C03-94AB-1EF547F203C2}" type="slidenum">
              <a:rPr lang="en-US" smtClean="0"/>
              <a:t>36</a:t>
            </a:fld>
            <a:endParaRPr lang="en-US"/>
          </a:p>
        </p:txBody>
      </p:sp>
    </p:spTree>
    <p:extLst>
      <p:ext uri="{BB962C8B-B14F-4D97-AF65-F5344CB8AC3E}">
        <p14:creationId xmlns:p14="http://schemas.microsoft.com/office/powerpoint/2010/main" val="2788161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Bobby</a:t>
            </a:r>
          </a:p>
          <a:p>
            <a:endParaRPr lang="en-US" dirty="0"/>
          </a:p>
          <a:p>
            <a:r>
              <a:rPr lang="en-US" dirty="0"/>
              <a:t>TLEF is Cadence. TF is Synopsys</a:t>
            </a:r>
          </a:p>
          <a:p>
            <a:endParaRPr lang="en-US" dirty="0"/>
          </a:p>
          <a:p>
            <a:r>
              <a:rPr lang="en-US" dirty="0"/>
              <a:t>Cell MACRO has SIZE property W X L</a:t>
            </a:r>
          </a:p>
          <a:p>
            <a:r>
              <a:rPr lang="en-US" dirty="0"/>
              <a:t>-Also has SITE property</a:t>
            </a:r>
          </a:p>
          <a:p>
            <a:r>
              <a:rPr lang="en-US" dirty="0"/>
              <a:t>Site property has size</a:t>
            </a:r>
          </a:p>
          <a:p>
            <a:r>
              <a:rPr lang="en-US" dirty="0"/>
              <a:t>Cell MACRO’s SIZE needs to be a multiple of SITE’s size</a:t>
            </a:r>
          </a:p>
          <a:p>
            <a:r>
              <a:rPr lang="en-US" dirty="0"/>
              <a:t>MACRO and SITE Class’s should match also</a:t>
            </a:r>
          </a:p>
          <a:p>
            <a:endParaRPr lang="en-US" sz="1800" b="1" i="0" u="none" strike="noStrike" kern="1200" baseline="0" dirty="0">
              <a:solidFill>
                <a:srgbClr val="0000FA"/>
              </a:solidFill>
              <a:effectLst/>
              <a:latin typeface="Calibri" panose="020F0502020204030204" pitchFamily="34" charset="0"/>
            </a:endParaRPr>
          </a:p>
          <a:p>
            <a:r>
              <a:rPr lang="en-US" sz="1800" b="1" i="0" u="none" strike="noStrike" kern="1200" baseline="0" dirty="0">
                <a:solidFill>
                  <a:srgbClr val="0000FA"/>
                </a:solidFill>
                <a:effectLst/>
                <a:latin typeface="Calibri" panose="020F0502020204030204" pitchFamily="34" charset="0"/>
              </a:rPr>
              <a:t>SITE </a:t>
            </a:r>
            <a:r>
              <a:rPr lang="en-US" sz="1800" b="0" i="0" u="none" strike="noStrike" kern="1200" baseline="0" dirty="0">
                <a:solidFill>
                  <a:srgbClr val="000000"/>
                </a:solidFill>
                <a:effectLst/>
                <a:latin typeface="Calibri" panose="020F0502020204030204" pitchFamily="34" charset="0"/>
              </a:rPr>
              <a:t>– </a:t>
            </a:r>
            <a:r>
              <a:rPr lang="en-US" sz="1800" b="1" i="0" u="none" strike="noStrike" kern="1200" baseline="0" dirty="0">
                <a:solidFill>
                  <a:srgbClr val="FFFFFF"/>
                </a:solidFill>
                <a:effectLst/>
                <a:latin typeface="Calibri" panose="020F0502020204030204" pitchFamily="34" charset="0"/>
              </a:rPr>
              <a:t>Specifies the name for the placement site</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37</a:t>
            </a:fld>
            <a:endParaRPr lang="en-US"/>
          </a:p>
        </p:txBody>
      </p:sp>
    </p:spTree>
    <p:extLst>
      <p:ext uri="{BB962C8B-B14F-4D97-AF65-F5344CB8AC3E}">
        <p14:creationId xmlns:p14="http://schemas.microsoft.com/office/powerpoint/2010/main" val="3175605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pPr marL="171450" indent="-171450">
              <a:buFont typeface="Arial" panose="020B0604020202020204" pitchFamily="34" charset="0"/>
              <a:buChar char="•"/>
            </a:pPr>
            <a:r>
              <a:rPr lang="en-US"/>
              <a:t>For this problem…</a:t>
            </a:r>
          </a:p>
          <a:p>
            <a:pPr marL="628650" lvl="1" indent="-171450">
              <a:buFont typeface="Arial" panose="020B0604020202020204" pitchFamily="34" charset="0"/>
              <a:buChar char="•"/>
            </a:pPr>
            <a:r>
              <a:rPr lang="en-US"/>
              <a:t>Some of the custom cells don’t have OBS layers on all VIAS.</a:t>
            </a:r>
          </a:p>
          <a:p>
            <a:pPr marL="171450" lvl="0" indent="-171450">
              <a:buFont typeface="Arial" panose="020B0604020202020204" pitchFamily="34" charset="0"/>
              <a:buChar char="•"/>
            </a:pPr>
            <a:r>
              <a:rPr lang="en-US"/>
              <a:t>To resolve that problem…</a:t>
            </a:r>
          </a:p>
          <a:p>
            <a:pPr marL="628650" lvl="1" indent="-171450">
              <a:buFont typeface="Arial" panose="020B0604020202020204" pitchFamily="34" charset="0"/>
              <a:buChar char="•"/>
            </a:pPr>
            <a:r>
              <a:rPr lang="en-US"/>
              <a:t>We can have the script check and ensure that all cell VIAS have OBS layers associated with them.</a:t>
            </a:r>
          </a:p>
        </p:txBody>
      </p:sp>
      <p:sp>
        <p:nvSpPr>
          <p:cNvPr id="4" name="Slide Number Placeholder 3"/>
          <p:cNvSpPr>
            <a:spLocks noGrp="1"/>
          </p:cNvSpPr>
          <p:nvPr>
            <p:ph type="sldNum" sz="quarter" idx="5"/>
          </p:nvPr>
        </p:nvSpPr>
        <p:spPr/>
        <p:txBody>
          <a:bodyPr/>
          <a:lstStyle/>
          <a:p>
            <a:fld id="{23981062-4AC5-4C03-94AB-1EF547F203C2}" type="slidenum">
              <a:rPr lang="en-US" smtClean="0"/>
              <a:t>38</a:t>
            </a:fld>
            <a:endParaRPr lang="en-US"/>
          </a:p>
        </p:txBody>
      </p:sp>
    </p:spTree>
    <p:extLst>
      <p:ext uri="{BB962C8B-B14F-4D97-AF65-F5344CB8AC3E}">
        <p14:creationId xmlns:p14="http://schemas.microsoft.com/office/powerpoint/2010/main" val="66669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39</a:t>
            </a:fld>
            <a:endParaRPr lang="en-US"/>
          </a:p>
        </p:txBody>
      </p:sp>
    </p:spTree>
    <p:extLst>
      <p:ext uri="{BB962C8B-B14F-4D97-AF65-F5344CB8AC3E}">
        <p14:creationId xmlns:p14="http://schemas.microsoft.com/office/powerpoint/2010/main" val="1012539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a:latin typeface="Calibri"/>
                <a:cs typeface="Calibri"/>
              </a:rPr>
              <a:t>Bobby</a:t>
            </a:r>
          </a:p>
          <a:p>
            <a:pPr marL="171450" indent="-171450">
              <a:buFont typeface="Arial"/>
              <a:buChar char="•"/>
            </a:pPr>
            <a:r>
              <a:rPr lang="en-US">
                <a:latin typeface="Calibri"/>
                <a:cs typeface="Calibri"/>
              </a:rPr>
              <a:t>Here is a summary of what we will be talking about today:</a:t>
            </a:r>
          </a:p>
          <a:p>
            <a:pPr marL="171450" indent="-171450">
              <a:buFont typeface="Arial"/>
              <a:buChar char="•"/>
            </a:pPr>
            <a:r>
              <a:rPr lang="en-US">
                <a:latin typeface="Calibri"/>
                <a:cs typeface="Calibri"/>
              </a:rPr>
              <a:t>We will start off with "What is a LEF file", and some of the intrinsic properties of a LEF file.</a:t>
            </a:r>
          </a:p>
          <a:p>
            <a:pPr marL="171450" indent="-171450">
              <a:buFont typeface="Arial"/>
              <a:buChar char="•"/>
            </a:pPr>
            <a:r>
              <a:rPr lang="en-US">
                <a:latin typeface="Calibri"/>
                <a:cs typeface="Calibri"/>
              </a:rPr>
              <a:t>Then we will talk about the Quality Assurance script and how it can be used as a tool to validate LIB and LEF files as well as create a sorted version of the LEF file.</a:t>
            </a:r>
          </a:p>
          <a:p>
            <a:pPr marL="171450" indent="-171450">
              <a:buFont typeface="Arial"/>
              <a:buChar char="•"/>
            </a:pPr>
            <a:r>
              <a:rPr lang="en-US">
                <a:latin typeface="Calibri"/>
                <a:cs typeface="Calibri"/>
              </a:rPr>
              <a:t>After that, we will go over some of the quality assurance checks that take place when using this tool.</a:t>
            </a:r>
          </a:p>
          <a:p>
            <a:pPr marL="171450" indent="-171450">
              <a:buFont typeface="Arial"/>
              <a:buChar char="•"/>
            </a:pPr>
            <a:r>
              <a:rPr lang="en-US">
                <a:latin typeface="Calibri"/>
                <a:cs typeface="Calibri"/>
              </a:rPr>
              <a:t>Then we will demonstrate the tool and conclude with possible future improvements.</a:t>
            </a:r>
          </a:p>
        </p:txBody>
      </p:sp>
      <p:sp>
        <p:nvSpPr>
          <p:cNvPr id="4" name="Slide Number Placeholder 3"/>
          <p:cNvSpPr>
            <a:spLocks noGrp="1"/>
          </p:cNvSpPr>
          <p:nvPr>
            <p:ph type="sldNum" sz="quarter" idx="5"/>
          </p:nvPr>
        </p:nvSpPr>
        <p:spPr/>
        <p:txBody>
          <a:bodyPr/>
          <a:lstStyle/>
          <a:p>
            <a:fld id="{23981062-4AC5-4C03-94AB-1EF547F203C2}" type="slidenum">
              <a:rPr lang="en-US" smtClean="0"/>
              <a:t>4</a:t>
            </a:fld>
            <a:endParaRPr lang="en-US"/>
          </a:p>
        </p:txBody>
      </p:sp>
    </p:spTree>
    <p:extLst>
      <p:ext uri="{BB962C8B-B14F-4D97-AF65-F5344CB8AC3E}">
        <p14:creationId xmlns:p14="http://schemas.microsoft.com/office/powerpoint/2010/main" val="2756756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23981062-4AC5-4C03-94AB-1EF547F203C2}" type="slidenum">
              <a:rPr lang="en-US" smtClean="0"/>
              <a:t>40</a:t>
            </a:fld>
            <a:endParaRPr lang="en-US"/>
          </a:p>
        </p:txBody>
      </p:sp>
    </p:spTree>
    <p:extLst>
      <p:ext uri="{BB962C8B-B14F-4D97-AF65-F5344CB8AC3E}">
        <p14:creationId xmlns:p14="http://schemas.microsoft.com/office/powerpoint/2010/main" val="1597630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a:t>
            </a:r>
          </a:p>
          <a:p>
            <a:r>
              <a:rPr lang="en-US"/>
              <a:t>End Summary</a:t>
            </a:r>
          </a:p>
          <a:p>
            <a:pPr lvl="1"/>
            <a:r>
              <a:rPr lang="en-US"/>
              <a:t>We fixed this</a:t>
            </a:r>
          </a:p>
          <a:p>
            <a:pPr lvl="1"/>
            <a:r>
              <a:rPr lang="en-US"/>
              <a:t>We didn’t fix this</a:t>
            </a:r>
          </a:p>
          <a:p>
            <a:pPr lvl="1"/>
            <a:r>
              <a:rPr lang="en-US"/>
              <a:t>Can be improved</a:t>
            </a:r>
          </a:p>
          <a:p>
            <a:pPr lvl="1"/>
            <a:r>
              <a:rPr lang="en-US"/>
              <a:t>Here’s how we left it</a:t>
            </a:r>
          </a:p>
          <a:p>
            <a:pPr lvl="1"/>
            <a:r>
              <a:rPr lang="en-US"/>
              <a:t>Next steps…</a:t>
            </a:r>
          </a:p>
          <a:p>
            <a:endParaRPr lang="en-US"/>
          </a:p>
        </p:txBody>
      </p:sp>
      <p:sp>
        <p:nvSpPr>
          <p:cNvPr id="4" name="Slide Number Placeholder 3"/>
          <p:cNvSpPr>
            <a:spLocks noGrp="1"/>
          </p:cNvSpPr>
          <p:nvPr>
            <p:ph type="sldNum" sz="quarter" idx="5"/>
          </p:nvPr>
        </p:nvSpPr>
        <p:spPr/>
        <p:txBody>
          <a:bodyPr/>
          <a:lstStyle/>
          <a:p>
            <a:fld id="{23981062-4AC5-4C03-94AB-1EF547F203C2}" type="slidenum">
              <a:rPr lang="en-US" smtClean="0"/>
              <a:t>41</a:t>
            </a:fld>
            <a:endParaRPr lang="en-US"/>
          </a:p>
        </p:txBody>
      </p:sp>
    </p:spTree>
    <p:extLst>
      <p:ext uri="{BB962C8B-B14F-4D97-AF65-F5344CB8AC3E}">
        <p14:creationId xmlns:p14="http://schemas.microsoft.com/office/powerpoint/2010/main" val="2204620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p:txBody>
      </p:sp>
      <p:sp>
        <p:nvSpPr>
          <p:cNvPr id="4" name="Slide Number Placeholder 3"/>
          <p:cNvSpPr>
            <a:spLocks noGrp="1"/>
          </p:cNvSpPr>
          <p:nvPr>
            <p:ph type="sldNum" sz="quarter" idx="5"/>
          </p:nvPr>
        </p:nvSpPr>
        <p:spPr/>
        <p:txBody>
          <a:bodyPr/>
          <a:lstStyle/>
          <a:p>
            <a:fld id="{23981062-4AC5-4C03-94AB-1EF547F203C2}" type="slidenum">
              <a:rPr lang="en-US" smtClean="0"/>
              <a:t>43</a:t>
            </a:fld>
            <a:endParaRPr lang="en-US"/>
          </a:p>
        </p:txBody>
      </p:sp>
    </p:spTree>
    <p:extLst>
      <p:ext uri="{BB962C8B-B14F-4D97-AF65-F5344CB8AC3E}">
        <p14:creationId xmlns:p14="http://schemas.microsoft.com/office/powerpoint/2010/main" val="663933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p:txBody>
      </p:sp>
      <p:sp>
        <p:nvSpPr>
          <p:cNvPr id="4" name="Slide Number Placeholder 3"/>
          <p:cNvSpPr>
            <a:spLocks noGrp="1"/>
          </p:cNvSpPr>
          <p:nvPr>
            <p:ph type="sldNum" sz="quarter" idx="5"/>
          </p:nvPr>
        </p:nvSpPr>
        <p:spPr/>
        <p:txBody>
          <a:bodyPr/>
          <a:lstStyle/>
          <a:p>
            <a:fld id="{23981062-4AC5-4C03-94AB-1EF547F203C2}" type="slidenum">
              <a:rPr lang="en-US" smtClean="0"/>
              <a:t>44</a:t>
            </a:fld>
            <a:endParaRPr lang="en-US"/>
          </a:p>
        </p:txBody>
      </p:sp>
    </p:spTree>
    <p:extLst>
      <p:ext uri="{BB962C8B-B14F-4D97-AF65-F5344CB8AC3E}">
        <p14:creationId xmlns:p14="http://schemas.microsoft.com/office/powerpoint/2010/main" val="2835404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p:txBody>
      </p:sp>
      <p:sp>
        <p:nvSpPr>
          <p:cNvPr id="4" name="Slide Number Placeholder 3"/>
          <p:cNvSpPr>
            <a:spLocks noGrp="1"/>
          </p:cNvSpPr>
          <p:nvPr>
            <p:ph type="sldNum" sz="quarter" idx="5"/>
          </p:nvPr>
        </p:nvSpPr>
        <p:spPr/>
        <p:txBody>
          <a:bodyPr/>
          <a:lstStyle/>
          <a:p>
            <a:fld id="{23981062-4AC5-4C03-94AB-1EF547F203C2}" type="slidenum">
              <a:rPr lang="en-US" smtClean="0"/>
              <a:t>45</a:t>
            </a:fld>
            <a:endParaRPr lang="en-US"/>
          </a:p>
        </p:txBody>
      </p:sp>
    </p:spTree>
    <p:extLst>
      <p:ext uri="{BB962C8B-B14F-4D97-AF65-F5344CB8AC3E}">
        <p14:creationId xmlns:p14="http://schemas.microsoft.com/office/powerpoint/2010/main" val="1625641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New Roman"/>
                <a:cs typeface="Times New Roman"/>
              </a:rPr>
              <a:t>Chris</a:t>
            </a:r>
          </a:p>
        </p:txBody>
      </p:sp>
      <p:sp>
        <p:nvSpPr>
          <p:cNvPr id="4" name="Slide Number Placeholder 3"/>
          <p:cNvSpPr>
            <a:spLocks noGrp="1"/>
          </p:cNvSpPr>
          <p:nvPr>
            <p:ph type="sldNum" sz="quarter" idx="5"/>
          </p:nvPr>
        </p:nvSpPr>
        <p:spPr/>
        <p:txBody>
          <a:bodyPr/>
          <a:lstStyle/>
          <a:p>
            <a:fld id="{23981062-4AC5-4C03-94AB-1EF547F203C2}" type="slidenum">
              <a:rPr lang="en-US" smtClean="0"/>
              <a:t>46</a:t>
            </a:fld>
            <a:endParaRPr lang="en-US"/>
          </a:p>
        </p:txBody>
      </p:sp>
    </p:spTree>
    <p:extLst>
      <p:ext uri="{BB962C8B-B14F-4D97-AF65-F5344CB8AC3E}">
        <p14:creationId xmlns:p14="http://schemas.microsoft.com/office/powerpoint/2010/main" val="3554098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New Roman"/>
                <a:cs typeface="Times New Roman"/>
              </a:rPr>
              <a:t>Chris</a:t>
            </a:r>
          </a:p>
        </p:txBody>
      </p:sp>
      <p:sp>
        <p:nvSpPr>
          <p:cNvPr id="4" name="Slide Number Placeholder 3"/>
          <p:cNvSpPr>
            <a:spLocks noGrp="1"/>
          </p:cNvSpPr>
          <p:nvPr>
            <p:ph type="sldNum" sz="quarter" idx="5"/>
          </p:nvPr>
        </p:nvSpPr>
        <p:spPr/>
        <p:txBody>
          <a:bodyPr/>
          <a:lstStyle/>
          <a:p>
            <a:fld id="{23981062-4AC5-4C03-94AB-1EF547F203C2}" type="slidenum">
              <a:rPr lang="en-US" smtClean="0"/>
              <a:t>47</a:t>
            </a:fld>
            <a:endParaRPr lang="en-US"/>
          </a:p>
        </p:txBody>
      </p:sp>
    </p:spTree>
    <p:extLst>
      <p:ext uri="{BB962C8B-B14F-4D97-AF65-F5344CB8AC3E}">
        <p14:creationId xmlns:p14="http://schemas.microsoft.com/office/powerpoint/2010/main" val="3301143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New Roman"/>
                <a:cs typeface="Times New Roman"/>
              </a:rPr>
              <a:t>Chris</a:t>
            </a:r>
          </a:p>
        </p:txBody>
      </p:sp>
      <p:sp>
        <p:nvSpPr>
          <p:cNvPr id="4" name="Slide Number Placeholder 3"/>
          <p:cNvSpPr>
            <a:spLocks noGrp="1"/>
          </p:cNvSpPr>
          <p:nvPr>
            <p:ph type="sldNum" sz="quarter" idx="5"/>
          </p:nvPr>
        </p:nvSpPr>
        <p:spPr/>
        <p:txBody>
          <a:bodyPr/>
          <a:lstStyle/>
          <a:p>
            <a:fld id="{23981062-4AC5-4C03-94AB-1EF547F203C2}" type="slidenum">
              <a:rPr lang="en-US" smtClean="0"/>
              <a:t>48</a:t>
            </a:fld>
            <a:endParaRPr lang="en-US"/>
          </a:p>
        </p:txBody>
      </p:sp>
    </p:spTree>
    <p:extLst>
      <p:ext uri="{BB962C8B-B14F-4D97-AF65-F5344CB8AC3E}">
        <p14:creationId xmlns:p14="http://schemas.microsoft.com/office/powerpoint/2010/main" val="2859517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New Roman"/>
                <a:cs typeface="Times New Roman"/>
              </a:rPr>
              <a:t>Chris</a:t>
            </a:r>
          </a:p>
        </p:txBody>
      </p:sp>
      <p:sp>
        <p:nvSpPr>
          <p:cNvPr id="4" name="Slide Number Placeholder 3"/>
          <p:cNvSpPr>
            <a:spLocks noGrp="1"/>
          </p:cNvSpPr>
          <p:nvPr>
            <p:ph type="sldNum" sz="quarter" idx="5"/>
          </p:nvPr>
        </p:nvSpPr>
        <p:spPr/>
        <p:txBody>
          <a:bodyPr/>
          <a:lstStyle/>
          <a:p>
            <a:fld id="{23981062-4AC5-4C03-94AB-1EF547F203C2}" type="slidenum">
              <a:rPr lang="en-US" smtClean="0"/>
              <a:t>49</a:t>
            </a:fld>
            <a:endParaRPr lang="en-US"/>
          </a:p>
        </p:txBody>
      </p:sp>
    </p:spTree>
    <p:extLst>
      <p:ext uri="{BB962C8B-B14F-4D97-AF65-F5344CB8AC3E}">
        <p14:creationId xmlns:p14="http://schemas.microsoft.com/office/powerpoint/2010/main" val="1972606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a:cs typeface="Times New Roman"/>
              </a:rPr>
              <a:t>Chris</a:t>
            </a:r>
          </a:p>
        </p:txBody>
      </p:sp>
      <p:sp>
        <p:nvSpPr>
          <p:cNvPr id="4" name="Slide Number Placeholder 3"/>
          <p:cNvSpPr>
            <a:spLocks noGrp="1"/>
          </p:cNvSpPr>
          <p:nvPr>
            <p:ph type="sldNum" sz="quarter" idx="5"/>
          </p:nvPr>
        </p:nvSpPr>
        <p:spPr/>
        <p:txBody>
          <a:bodyPr/>
          <a:lstStyle/>
          <a:p>
            <a:fld id="{23981062-4AC5-4C03-94AB-1EF547F203C2}" type="slidenum">
              <a:rPr lang="en-US" smtClean="0"/>
              <a:t>50</a:t>
            </a:fld>
            <a:endParaRPr lang="en-US"/>
          </a:p>
        </p:txBody>
      </p:sp>
    </p:spTree>
    <p:extLst>
      <p:ext uri="{BB962C8B-B14F-4D97-AF65-F5344CB8AC3E}">
        <p14:creationId xmlns:p14="http://schemas.microsoft.com/office/powerpoint/2010/main" val="896915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New Roman"/>
                <a:cs typeface="Times New Roman"/>
              </a:rPr>
              <a:t>Chris</a:t>
            </a:r>
          </a:p>
          <a:p>
            <a:endParaRPr lang="en-US">
              <a:latin typeface="Times New Roman"/>
              <a:cs typeface="Times New Roman"/>
            </a:endParaRPr>
          </a:p>
          <a:p>
            <a:endParaRPr lang="en-US">
              <a:latin typeface="Times New Roman"/>
              <a:cs typeface="Times New Roman"/>
            </a:endParaRPr>
          </a:p>
          <a:p>
            <a:pPr marL="171450" lvl="0" indent="-171450">
              <a:buFont typeface="Arial" panose="020B0604020202020204" pitchFamily="34" charset="0"/>
              <a:buChar char="•"/>
            </a:pPr>
            <a:r>
              <a:rPr lang="en-US" i="1">
                <a:latin typeface="Times New Roman"/>
                <a:cs typeface="Times New Roman"/>
              </a:rPr>
              <a:t>Routing blockage</a:t>
            </a:r>
          </a:p>
          <a:p>
            <a:pPr marL="628650" lvl="1" indent="-171450">
              <a:buFont typeface="Arial" panose="020B0604020202020204" pitchFamily="34" charset="0"/>
              <a:buChar char="•"/>
            </a:pPr>
            <a:r>
              <a:rPr lang="en-US" i="1">
                <a:latin typeface="Times New Roman"/>
                <a:cs typeface="Times New Roman"/>
              </a:rPr>
              <a:t>Given a specified area</a:t>
            </a:r>
          </a:p>
          <a:p>
            <a:pPr marL="628650" lvl="1" indent="-171450">
              <a:buFont typeface="Arial" panose="020B0604020202020204" pitchFamily="34" charset="0"/>
              <a:buChar char="•"/>
            </a:pPr>
            <a:r>
              <a:rPr lang="en-US" i="1">
                <a:latin typeface="Times New Roman"/>
                <a:cs typeface="Times New Roman"/>
              </a:rPr>
              <a:t>The obstruction blocks nets from being routed using specific layers</a:t>
            </a:r>
          </a:p>
        </p:txBody>
      </p:sp>
      <p:sp>
        <p:nvSpPr>
          <p:cNvPr id="4" name="Slide Number Placeholder 3"/>
          <p:cNvSpPr>
            <a:spLocks noGrp="1"/>
          </p:cNvSpPr>
          <p:nvPr>
            <p:ph type="sldNum" sz="quarter" idx="5"/>
          </p:nvPr>
        </p:nvSpPr>
        <p:spPr/>
        <p:txBody>
          <a:bodyPr/>
          <a:lstStyle/>
          <a:p>
            <a:fld id="{23981062-4AC5-4C03-94AB-1EF547F203C2}" type="slidenum">
              <a:rPr lang="en-US" smtClean="0"/>
              <a:t>5</a:t>
            </a:fld>
            <a:endParaRPr lang="en-US"/>
          </a:p>
        </p:txBody>
      </p:sp>
    </p:spTree>
    <p:extLst>
      <p:ext uri="{BB962C8B-B14F-4D97-AF65-F5344CB8AC3E}">
        <p14:creationId xmlns:p14="http://schemas.microsoft.com/office/powerpoint/2010/main" val="2120294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Alicia </a:t>
            </a:r>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51</a:t>
            </a:fld>
            <a:endParaRPr lang="en-US"/>
          </a:p>
        </p:txBody>
      </p:sp>
    </p:spTree>
    <p:extLst>
      <p:ext uri="{BB962C8B-B14F-4D97-AF65-F5344CB8AC3E}">
        <p14:creationId xmlns:p14="http://schemas.microsoft.com/office/powerpoint/2010/main" val="3947703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52</a:t>
            </a:fld>
            <a:endParaRPr lang="en-US"/>
          </a:p>
        </p:txBody>
      </p:sp>
    </p:spTree>
    <p:extLst>
      <p:ext uri="{BB962C8B-B14F-4D97-AF65-F5344CB8AC3E}">
        <p14:creationId xmlns:p14="http://schemas.microsoft.com/office/powerpoint/2010/main" val="713112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53</a:t>
            </a:fld>
            <a:endParaRPr lang="en-US"/>
          </a:p>
        </p:txBody>
      </p:sp>
    </p:spTree>
    <p:extLst>
      <p:ext uri="{BB962C8B-B14F-4D97-AF65-F5344CB8AC3E}">
        <p14:creationId xmlns:p14="http://schemas.microsoft.com/office/powerpoint/2010/main" val="2954632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54</a:t>
            </a:fld>
            <a:endParaRPr lang="en-US"/>
          </a:p>
        </p:txBody>
      </p:sp>
    </p:spTree>
    <p:extLst>
      <p:ext uri="{BB962C8B-B14F-4D97-AF65-F5344CB8AC3E}">
        <p14:creationId xmlns:p14="http://schemas.microsoft.com/office/powerpoint/2010/main" val="1632039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55</a:t>
            </a:fld>
            <a:endParaRPr lang="en-US"/>
          </a:p>
        </p:txBody>
      </p:sp>
    </p:spTree>
    <p:extLst>
      <p:ext uri="{BB962C8B-B14F-4D97-AF65-F5344CB8AC3E}">
        <p14:creationId xmlns:p14="http://schemas.microsoft.com/office/powerpoint/2010/main" val="2584437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56</a:t>
            </a:fld>
            <a:endParaRPr lang="en-US"/>
          </a:p>
        </p:txBody>
      </p:sp>
    </p:spTree>
    <p:extLst>
      <p:ext uri="{BB962C8B-B14F-4D97-AF65-F5344CB8AC3E}">
        <p14:creationId xmlns:p14="http://schemas.microsoft.com/office/powerpoint/2010/main" val="992964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57</a:t>
            </a:fld>
            <a:endParaRPr lang="en-US"/>
          </a:p>
        </p:txBody>
      </p:sp>
    </p:spTree>
    <p:extLst>
      <p:ext uri="{BB962C8B-B14F-4D97-AF65-F5344CB8AC3E}">
        <p14:creationId xmlns:p14="http://schemas.microsoft.com/office/powerpoint/2010/main" val="34326784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58</a:t>
            </a:fld>
            <a:endParaRPr lang="en-US"/>
          </a:p>
        </p:txBody>
      </p:sp>
    </p:spTree>
    <p:extLst>
      <p:ext uri="{BB962C8B-B14F-4D97-AF65-F5344CB8AC3E}">
        <p14:creationId xmlns:p14="http://schemas.microsoft.com/office/powerpoint/2010/main" val="224237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New Roman"/>
                <a:cs typeface="Times New Roman"/>
              </a:rPr>
              <a:t>Chris</a:t>
            </a:r>
          </a:p>
          <a:p>
            <a:pPr marL="171450" indent="-171450">
              <a:buFont typeface="Arial" panose="020B0604020202020204" pitchFamily="34" charset="0"/>
              <a:buChar char="•"/>
            </a:pPr>
            <a:r>
              <a:rPr lang="en-US">
                <a:latin typeface="Times New Roman"/>
                <a:cs typeface="Times New Roman"/>
              </a:rPr>
              <a:t>High-level properties</a:t>
            </a:r>
          </a:p>
          <a:p>
            <a:pPr marL="171450" indent="-171450">
              <a:buFont typeface="Arial" panose="020B0604020202020204" pitchFamily="34" charset="0"/>
              <a:buChar char="•"/>
            </a:pPr>
            <a:r>
              <a:rPr lang="en-US">
                <a:latin typeface="Times New Roman"/>
                <a:cs typeface="Times New Roman"/>
              </a:rPr>
              <a:t>Cell macros</a:t>
            </a:r>
          </a:p>
          <a:p>
            <a:pPr marL="628650" lvl="1" indent="-171450">
              <a:buFont typeface="Arial" panose="020B0604020202020204" pitchFamily="34" charset="0"/>
              <a:buChar char="•"/>
            </a:pPr>
            <a:r>
              <a:rPr lang="en-US">
                <a:latin typeface="Times New Roman"/>
                <a:cs typeface="Times New Roman"/>
              </a:rPr>
              <a:t>Contain the abstract layout view info for each cell</a:t>
            </a:r>
          </a:p>
          <a:p>
            <a:pPr marL="628650" lvl="1" indent="-171450">
              <a:buFont typeface="Arial" panose="020B0604020202020204" pitchFamily="34" charset="0"/>
              <a:buChar char="•"/>
            </a:pPr>
            <a:r>
              <a:rPr lang="en-US">
                <a:latin typeface="Times New Roman"/>
                <a:cs typeface="Times New Roman"/>
              </a:rPr>
              <a:t>Properties of the cell</a:t>
            </a:r>
          </a:p>
          <a:p>
            <a:pPr marL="628650" lvl="1" indent="-171450">
              <a:buFont typeface="Arial" panose="020B0604020202020204" pitchFamily="34" charset="0"/>
              <a:buChar char="•"/>
            </a:pPr>
            <a:r>
              <a:rPr lang="en-US">
                <a:latin typeface="Times New Roman"/>
                <a:cs typeface="Times New Roman"/>
              </a:rPr>
              <a:t>Info for each pin in the cell</a:t>
            </a:r>
          </a:p>
          <a:p>
            <a:pPr marL="628650" lvl="1" indent="-171450">
              <a:buFont typeface="Arial" panose="020B0604020202020204" pitchFamily="34" charset="0"/>
              <a:buChar char="•"/>
            </a:pPr>
            <a:r>
              <a:rPr lang="en-US">
                <a:latin typeface="Times New Roman"/>
                <a:cs typeface="Times New Roman"/>
              </a:rPr>
              <a:t>And info for each obstruction</a:t>
            </a:r>
          </a:p>
          <a:p>
            <a:pPr marL="0" lvl="0" indent="0">
              <a:buFont typeface="Arial" panose="020B0604020202020204" pitchFamily="34" charset="0"/>
              <a:buNone/>
            </a:pPr>
            <a:endParaRPr lang="en-US">
              <a:latin typeface="Times New Roman"/>
              <a:cs typeface="Times New Roman"/>
            </a:endParaRPr>
          </a:p>
          <a:p>
            <a:pPr marL="171450" lvl="0" indent="-171450">
              <a:buFont typeface="Arial" panose="020B0604020202020204" pitchFamily="34" charset="0"/>
              <a:buChar char="•"/>
            </a:pPr>
            <a:endParaRPr lang="en-US">
              <a:latin typeface="Times New Roman"/>
              <a:cs typeface="Times New Roman"/>
            </a:endParaRPr>
          </a:p>
          <a:p>
            <a:pPr marL="171450" lvl="0" indent="-171450">
              <a:buFont typeface="Arial" panose="020B0604020202020204" pitchFamily="34" charset="0"/>
              <a:buChar char="•"/>
            </a:pPr>
            <a:r>
              <a:rPr lang="en-US" i="1">
                <a:latin typeface="Times New Roman"/>
                <a:cs typeface="Times New Roman"/>
              </a:rPr>
              <a:t>Routing blockage</a:t>
            </a:r>
          </a:p>
          <a:p>
            <a:pPr marL="628650" lvl="1" indent="-171450">
              <a:buFont typeface="Arial" panose="020B0604020202020204" pitchFamily="34" charset="0"/>
              <a:buChar char="•"/>
            </a:pPr>
            <a:r>
              <a:rPr lang="en-US" i="1">
                <a:latin typeface="Times New Roman"/>
                <a:cs typeface="Times New Roman"/>
              </a:rPr>
              <a:t>Given a specified area</a:t>
            </a:r>
          </a:p>
          <a:p>
            <a:pPr marL="628650" lvl="1" indent="-171450">
              <a:buFont typeface="Arial" panose="020B0604020202020204" pitchFamily="34" charset="0"/>
              <a:buChar char="•"/>
            </a:pPr>
            <a:r>
              <a:rPr lang="en-US" i="1">
                <a:latin typeface="Times New Roman"/>
                <a:cs typeface="Times New Roman"/>
              </a:rPr>
              <a:t>The obstruction blocks nets from being routed using specific layers</a:t>
            </a:r>
          </a:p>
        </p:txBody>
      </p:sp>
      <p:sp>
        <p:nvSpPr>
          <p:cNvPr id="4" name="Slide Number Placeholder 3"/>
          <p:cNvSpPr>
            <a:spLocks noGrp="1"/>
          </p:cNvSpPr>
          <p:nvPr>
            <p:ph type="sldNum" sz="quarter" idx="5"/>
          </p:nvPr>
        </p:nvSpPr>
        <p:spPr/>
        <p:txBody>
          <a:bodyPr/>
          <a:lstStyle/>
          <a:p>
            <a:fld id="{23981062-4AC5-4C03-94AB-1EF547F203C2}" type="slidenum">
              <a:rPr lang="en-US" smtClean="0"/>
              <a:t>6</a:t>
            </a:fld>
            <a:endParaRPr lang="en-US"/>
          </a:p>
        </p:txBody>
      </p:sp>
    </p:spTree>
    <p:extLst>
      <p:ext uri="{BB962C8B-B14F-4D97-AF65-F5344CB8AC3E}">
        <p14:creationId xmlns:p14="http://schemas.microsoft.com/office/powerpoint/2010/main" val="405910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a:p>
            <a:endParaRPr lang="en-US"/>
          </a:p>
          <a:p>
            <a:pPr marL="171450" lvl="0" indent="-171450">
              <a:buFont typeface="Arial" panose="020B0604020202020204" pitchFamily="34" charset="0"/>
              <a:buChar char="•"/>
            </a:pPr>
            <a:r>
              <a:rPr lang="en-US" i="1">
                <a:latin typeface="Times New Roman"/>
                <a:cs typeface="Times New Roman"/>
              </a:rPr>
              <a:t>Routing blockage</a:t>
            </a:r>
          </a:p>
          <a:p>
            <a:pPr marL="628650" lvl="1" indent="-171450">
              <a:buFont typeface="Arial" panose="020B0604020202020204" pitchFamily="34" charset="0"/>
              <a:buChar char="•"/>
            </a:pPr>
            <a:r>
              <a:rPr lang="en-US" i="1">
                <a:latin typeface="Times New Roman"/>
                <a:cs typeface="Times New Roman"/>
              </a:rPr>
              <a:t>Given a specified area</a:t>
            </a:r>
          </a:p>
          <a:p>
            <a:pPr marL="628650" lvl="1" indent="-171450">
              <a:buFont typeface="Arial" panose="020B0604020202020204" pitchFamily="34" charset="0"/>
              <a:buChar char="•"/>
            </a:pPr>
            <a:r>
              <a:rPr lang="en-US" i="1">
                <a:latin typeface="Times New Roman"/>
                <a:cs typeface="Times New Roman"/>
              </a:rPr>
              <a:t>The obstruction blocks nets from being routed using specific layers</a:t>
            </a:r>
          </a:p>
        </p:txBody>
      </p:sp>
      <p:sp>
        <p:nvSpPr>
          <p:cNvPr id="4" name="Slide Number Placeholder 3"/>
          <p:cNvSpPr>
            <a:spLocks noGrp="1"/>
          </p:cNvSpPr>
          <p:nvPr>
            <p:ph type="sldNum" sz="quarter" idx="5"/>
          </p:nvPr>
        </p:nvSpPr>
        <p:spPr/>
        <p:txBody>
          <a:bodyPr/>
          <a:lstStyle/>
          <a:p>
            <a:fld id="{23981062-4AC5-4C03-94AB-1EF547F203C2}" type="slidenum">
              <a:rPr lang="en-US" smtClean="0"/>
              <a:t>7</a:t>
            </a:fld>
            <a:endParaRPr lang="en-US"/>
          </a:p>
        </p:txBody>
      </p:sp>
    </p:spTree>
    <p:extLst>
      <p:ext uri="{BB962C8B-B14F-4D97-AF65-F5344CB8AC3E}">
        <p14:creationId xmlns:p14="http://schemas.microsoft.com/office/powerpoint/2010/main" val="2770844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lvl="0" indent="-171450">
              <a:buFont typeface="Arial" panose="020B0604020202020204" pitchFamily="34" charset="0"/>
              <a:buChar char="•"/>
            </a:pPr>
            <a:r>
              <a:rPr lang="en-US" dirty="0"/>
              <a:t>LEF/DEF Manual syntax</a:t>
            </a:r>
          </a:p>
          <a:p>
            <a:pPr marL="171450" lvl="0" indent="-171450">
              <a:buFont typeface="Arial" panose="020B0604020202020204" pitchFamily="34" charset="0"/>
              <a:buChar char="•"/>
            </a:pPr>
            <a:r>
              <a:rPr lang="en-US" dirty="0"/>
              <a:t>LEF file syntax</a:t>
            </a:r>
          </a:p>
        </p:txBody>
      </p:sp>
      <p:sp>
        <p:nvSpPr>
          <p:cNvPr id="4" name="Slide Number Placeholder 3"/>
          <p:cNvSpPr>
            <a:spLocks noGrp="1"/>
          </p:cNvSpPr>
          <p:nvPr>
            <p:ph type="sldNum" sz="quarter" idx="5"/>
          </p:nvPr>
        </p:nvSpPr>
        <p:spPr/>
        <p:txBody>
          <a:bodyPr/>
          <a:lstStyle/>
          <a:p>
            <a:fld id="{23981062-4AC5-4C03-94AB-1EF547F203C2}" type="slidenum">
              <a:rPr lang="en-US" smtClean="0"/>
              <a:t>8</a:t>
            </a:fld>
            <a:endParaRPr lang="en-US"/>
          </a:p>
        </p:txBody>
      </p:sp>
    </p:spTree>
    <p:extLst>
      <p:ext uri="{BB962C8B-B14F-4D97-AF65-F5344CB8AC3E}">
        <p14:creationId xmlns:p14="http://schemas.microsoft.com/office/powerpoint/2010/main" val="1829052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3981062-4AC5-4C03-94AB-1EF547F203C2}" type="slidenum">
              <a:rPr lang="en-US" smtClean="0"/>
              <a:t>9</a:t>
            </a:fld>
            <a:endParaRPr lang="en-US"/>
          </a:p>
        </p:txBody>
      </p:sp>
    </p:spTree>
    <p:extLst>
      <p:ext uri="{BB962C8B-B14F-4D97-AF65-F5344CB8AC3E}">
        <p14:creationId xmlns:p14="http://schemas.microsoft.com/office/powerpoint/2010/main" val="3127119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449C8A1-8011-42C0-ABE6-CA9C5326970B}"/>
              </a:ext>
            </a:extLst>
          </p:cNvPr>
          <p:cNvSpPr txBox="1"/>
          <p:nvPr userDrawn="1"/>
        </p:nvSpPr>
        <p:spPr>
          <a:xfrm>
            <a:off x="0" y="659011"/>
            <a:ext cx="12192000" cy="1200329"/>
          </a:xfrm>
          <a:prstGeom prst="rect">
            <a:avLst/>
          </a:prstGeom>
          <a:noFill/>
        </p:spPr>
        <p:txBody>
          <a:bodyPr wrap="square" rtlCol="0">
            <a:spAutoFit/>
          </a:bodyPr>
          <a:lstStyle/>
          <a:p>
            <a:pPr algn="ctr"/>
            <a:r>
              <a:rPr lang="en-US" sz="7200" b="1">
                <a:solidFill>
                  <a:srgbClr val="0070C0"/>
                </a:solidFill>
                <a:latin typeface="Cambria" panose="02040503050406030204" pitchFamily="18" charset="0"/>
                <a:ea typeface="Cambria" panose="02040503050406030204" pitchFamily="18" charset="0"/>
              </a:rPr>
              <a:t>LEF Quality Assurance Tool</a:t>
            </a:r>
          </a:p>
        </p:txBody>
      </p:sp>
      <p:sp>
        <p:nvSpPr>
          <p:cNvPr id="14" name="TextBox 13">
            <a:extLst>
              <a:ext uri="{FF2B5EF4-FFF2-40B4-BE49-F238E27FC236}">
                <a16:creationId xmlns:a16="http://schemas.microsoft.com/office/drawing/2014/main" id="{1592D115-ABC4-4291-A9D6-D03D691E912E}"/>
              </a:ext>
            </a:extLst>
          </p:cNvPr>
          <p:cNvSpPr txBox="1"/>
          <p:nvPr userDrawn="1"/>
        </p:nvSpPr>
        <p:spPr>
          <a:xfrm>
            <a:off x="0" y="2644170"/>
            <a:ext cx="12192000" cy="1569660"/>
          </a:xfrm>
          <a:prstGeom prst="rect">
            <a:avLst/>
          </a:prstGeom>
          <a:noFill/>
        </p:spPr>
        <p:txBody>
          <a:bodyPr wrap="square" rtlCol="0">
            <a:spAutoFit/>
          </a:bodyPr>
          <a:lstStyle/>
          <a:p>
            <a:pPr algn="ctr"/>
            <a:r>
              <a:rPr lang="en-US" sz="3200">
                <a:solidFill>
                  <a:schemeClr val="tx1"/>
                </a:solidFill>
                <a:latin typeface="Cambria" panose="02040503050406030204" pitchFamily="18" charset="0"/>
                <a:ea typeface="Cambria" panose="02040503050406030204" pitchFamily="18" charset="0"/>
              </a:rPr>
              <a:t>Bobby Bose</a:t>
            </a:r>
          </a:p>
          <a:p>
            <a:pPr algn="ctr"/>
            <a:r>
              <a:rPr lang="en-US" sz="3200">
                <a:solidFill>
                  <a:schemeClr val="tx1"/>
                </a:solidFill>
                <a:latin typeface="Cambria" panose="02040503050406030204" pitchFamily="18" charset="0"/>
                <a:ea typeface="Cambria" panose="02040503050406030204" pitchFamily="18" charset="0"/>
              </a:rPr>
              <a:t>Chris Collinsworth</a:t>
            </a:r>
          </a:p>
          <a:p>
            <a:pPr algn="ctr"/>
            <a:r>
              <a:rPr lang="en-US" sz="3200">
                <a:solidFill>
                  <a:schemeClr val="tx1"/>
                </a:solidFill>
                <a:latin typeface="Cambria" panose="02040503050406030204" pitchFamily="18" charset="0"/>
                <a:ea typeface="Cambria" panose="02040503050406030204" pitchFamily="18" charset="0"/>
              </a:rPr>
              <a:t>Alicia Rosenberger</a:t>
            </a:r>
          </a:p>
        </p:txBody>
      </p:sp>
      <p:pic>
        <p:nvPicPr>
          <p:cNvPr id="4" name="Picture 3" descr="A picture containing text&#10;&#10;Description automatically generated">
            <a:extLst>
              <a:ext uri="{FF2B5EF4-FFF2-40B4-BE49-F238E27FC236}">
                <a16:creationId xmlns:a16="http://schemas.microsoft.com/office/drawing/2014/main" id="{295A4B51-979D-4B38-8362-CD8281B807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32900"/>
            <a:ext cx="4398264" cy="1725099"/>
          </a:xfrm>
          <a:prstGeom prst="rect">
            <a:avLst/>
          </a:prstGeom>
        </p:spPr>
      </p:pic>
      <p:pic>
        <p:nvPicPr>
          <p:cNvPr id="1026" name="Picture 2">
            <a:extLst>
              <a:ext uri="{FF2B5EF4-FFF2-40B4-BE49-F238E27FC236}">
                <a16:creationId xmlns:a16="http://schemas.microsoft.com/office/drawing/2014/main" id="{30C9DDAA-DDC0-4DF2-8F8B-36DF45E4B78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80348" y="5132900"/>
            <a:ext cx="3911652" cy="172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05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2931AF8-A450-440A-B050-E1EB29E97C00}"/>
              </a:ext>
            </a:extLst>
          </p:cNvPr>
          <p:cNvSpPr>
            <a:spLocks noGrp="1"/>
          </p:cNvSpPr>
          <p:nvPr>
            <p:ph idx="1"/>
          </p:nvPr>
        </p:nvSpPr>
        <p:spPr>
          <a:xfrm>
            <a:off x="324465" y="681036"/>
            <a:ext cx="11543070" cy="5811204"/>
          </a:xfrm>
          <a:prstGeom prst="rect">
            <a:avLst/>
          </a:prstGeom>
        </p:spPr>
        <p:txBody>
          <a:bodyPr/>
          <a:lstStyle>
            <a:lvl1pPr>
              <a:defRPr>
                <a:solidFill>
                  <a:schemeClr val="tx1"/>
                </a:solidFill>
                <a:latin typeface="Cambria" panose="02040503050406030204" pitchFamily="18" charset="0"/>
                <a:ea typeface="Cambria" panose="02040503050406030204" pitchFamily="18" charset="0"/>
              </a:defRPr>
            </a:lvl1pPr>
            <a:lvl2pPr>
              <a:defRPr>
                <a:solidFill>
                  <a:schemeClr val="tx1"/>
                </a:solidFill>
                <a:latin typeface="Cambria" panose="02040503050406030204" pitchFamily="18" charset="0"/>
                <a:ea typeface="Cambria" panose="02040503050406030204" pitchFamily="18" charset="0"/>
              </a:defRPr>
            </a:lvl2pPr>
            <a:lvl3pPr>
              <a:defRPr>
                <a:solidFill>
                  <a:schemeClr val="tx1"/>
                </a:solidFill>
                <a:latin typeface="Cambria" panose="02040503050406030204" pitchFamily="18" charset="0"/>
                <a:ea typeface="Cambria" panose="02040503050406030204" pitchFamily="18" charset="0"/>
              </a:defRPr>
            </a:lvl3pPr>
            <a:lvl4pPr>
              <a:defRPr>
                <a:solidFill>
                  <a:schemeClr val="tx1"/>
                </a:solidFill>
                <a:latin typeface="Cambria" panose="02040503050406030204" pitchFamily="18" charset="0"/>
                <a:ea typeface="Cambria" panose="02040503050406030204" pitchFamily="18" charset="0"/>
              </a:defRPr>
            </a:lvl4pPr>
            <a:lvl5pPr>
              <a:defRPr>
                <a:solidFill>
                  <a:schemeClr val="tx1"/>
                </a:solidFill>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EEA2A226-C158-4094-BD22-E675EE7B497A}"/>
              </a:ext>
            </a:extLst>
          </p:cNvPr>
          <p:cNvSpPr>
            <a:spLocks noGrp="1"/>
          </p:cNvSpPr>
          <p:nvPr>
            <p:ph type="body" sz="quarter" idx="14" hasCustomPrompt="1"/>
          </p:nvPr>
        </p:nvSpPr>
        <p:spPr>
          <a:xfrm>
            <a:off x="324465" y="0"/>
            <a:ext cx="11543070" cy="681036"/>
          </a:xfrm>
          <a:prstGeom prst="rect">
            <a:avLst/>
          </a:prstGeom>
        </p:spPr>
        <p:txBody>
          <a:bodyPr/>
          <a:lstStyle>
            <a:lvl1pPr marL="0" indent="0" algn="l">
              <a:buNone/>
              <a:defRPr sz="4000" b="1">
                <a:solidFill>
                  <a:srgbClr val="0070C0"/>
                </a:solidFill>
                <a:latin typeface="Cambria" panose="02040503050406030204" pitchFamily="18" charset="0"/>
                <a:ea typeface="Cambria" panose="02040503050406030204" pitchFamily="18" charset="0"/>
              </a:defRPr>
            </a:lvl1pPr>
          </a:lstStyle>
          <a:p>
            <a:pPr lvl="0"/>
            <a:r>
              <a:rPr lang="en-US"/>
              <a:t>Title</a:t>
            </a:r>
          </a:p>
        </p:txBody>
      </p:sp>
    </p:spTree>
    <p:extLst>
      <p:ext uri="{BB962C8B-B14F-4D97-AF65-F5344CB8AC3E}">
        <p14:creationId xmlns:p14="http://schemas.microsoft.com/office/powerpoint/2010/main" val="171873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24F4AC-051F-494B-9E52-5372E31B4C38}"/>
              </a:ext>
            </a:extLst>
          </p:cNvPr>
          <p:cNvSpPr>
            <a:spLocks noGrp="1"/>
          </p:cNvSpPr>
          <p:nvPr>
            <p:ph idx="1"/>
          </p:nvPr>
        </p:nvSpPr>
        <p:spPr>
          <a:xfrm>
            <a:off x="6223819" y="681036"/>
            <a:ext cx="5643716" cy="5811204"/>
          </a:xfrm>
          <a:prstGeom prst="rect">
            <a:avLst/>
          </a:prstGeom>
        </p:spPr>
        <p:txBody>
          <a:bodyPr/>
          <a:lstStyle>
            <a:lvl1pPr>
              <a:defRPr>
                <a:solidFill>
                  <a:schemeClr val="tx1"/>
                </a:solidFill>
                <a:latin typeface="Cambria" panose="02040503050406030204" pitchFamily="18" charset="0"/>
                <a:ea typeface="Cambria" panose="02040503050406030204" pitchFamily="18" charset="0"/>
              </a:defRPr>
            </a:lvl1pPr>
            <a:lvl2pPr>
              <a:defRPr>
                <a:solidFill>
                  <a:schemeClr val="tx1"/>
                </a:solidFill>
                <a:latin typeface="Cambria" panose="02040503050406030204" pitchFamily="18" charset="0"/>
                <a:ea typeface="Cambria" panose="02040503050406030204" pitchFamily="18" charset="0"/>
              </a:defRPr>
            </a:lvl2pPr>
            <a:lvl3pPr>
              <a:defRPr>
                <a:solidFill>
                  <a:schemeClr val="tx1"/>
                </a:solidFill>
                <a:latin typeface="Cambria" panose="02040503050406030204" pitchFamily="18" charset="0"/>
                <a:ea typeface="Cambria" panose="02040503050406030204" pitchFamily="18" charset="0"/>
              </a:defRPr>
            </a:lvl3pPr>
            <a:lvl4pPr>
              <a:defRPr>
                <a:solidFill>
                  <a:schemeClr val="tx1"/>
                </a:solidFill>
                <a:latin typeface="Cambria" panose="02040503050406030204" pitchFamily="18" charset="0"/>
                <a:ea typeface="Cambria" panose="02040503050406030204" pitchFamily="18" charset="0"/>
              </a:defRPr>
            </a:lvl4pPr>
            <a:lvl5pPr>
              <a:defRPr>
                <a:solidFill>
                  <a:schemeClr val="tx1"/>
                </a:solidFill>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1F66ED4A-B9E4-43DD-9162-A08CBD0BEBFD}"/>
              </a:ext>
            </a:extLst>
          </p:cNvPr>
          <p:cNvSpPr>
            <a:spLocks noGrp="1"/>
          </p:cNvSpPr>
          <p:nvPr>
            <p:ph type="pic" sz="quarter" idx="13"/>
          </p:nvPr>
        </p:nvSpPr>
        <p:spPr>
          <a:xfrm>
            <a:off x="324465" y="681036"/>
            <a:ext cx="5692877" cy="5811204"/>
          </a:xfrm>
          <a:prstGeom prst="rect">
            <a:avLst/>
          </a:prstGeom>
        </p:spPr>
        <p:txBody>
          <a:bodyPr/>
          <a:lstStyle>
            <a:lvl1pPr marL="0" indent="0">
              <a:buNone/>
              <a:defRPr>
                <a:solidFill>
                  <a:schemeClr val="tx1"/>
                </a:solidFill>
                <a:latin typeface="Cambria" panose="02040503050406030204" pitchFamily="18" charset="0"/>
                <a:ea typeface="Cambria" panose="02040503050406030204" pitchFamily="18" charset="0"/>
              </a:defRPr>
            </a:lvl1pPr>
          </a:lstStyle>
          <a:p>
            <a:endParaRPr lang="en-US"/>
          </a:p>
        </p:txBody>
      </p:sp>
      <p:sp>
        <p:nvSpPr>
          <p:cNvPr id="17" name="Text Placeholder 6">
            <a:extLst>
              <a:ext uri="{FF2B5EF4-FFF2-40B4-BE49-F238E27FC236}">
                <a16:creationId xmlns:a16="http://schemas.microsoft.com/office/drawing/2014/main" id="{B336C319-C9A9-46F2-ABAD-EAC657CBAD3F}"/>
              </a:ext>
            </a:extLst>
          </p:cNvPr>
          <p:cNvSpPr>
            <a:spLocks noGrp="1"/>
          </p:cNvSpPr>
          <p:nvPr>
            <p:ph type="body" sz="quarter" idx="14" hasCustomPrompt="1"/>
          </p:nvPr>
        </p:nvSpPr>
        <p:spPr>
          <a:xfrm>
            <a:off x="324465" y="0"/>
            <a:ext cx="11543070" cy="681036"/>
          </a:xfrm>
          <a:prstGeom prst="rect">
            <a:avLst/>
          </a:prstGeom>
        </p:spPr>
        <p:txBody>
          <a:bodyPr/>
          <a:lstStyle>
            <a:lvl1pPr marL="0" indent="0" algn="l">
              <a:buNone/>
              <a:defRPr sz="4000" b="1">
                <a:solidFill>
                  <a:srgbClr val="0070C0"/>
                </a:solidFill>
                <a:latin typeface="Cambria" panose="02040503050406030204" pitchFamily="18" charset="0"/>
                <a:ea typeface="Cambria" panose="02040503050406030204" pitchFamily="18" charset="0"/>
              </a:defRPr>
            </a:lvl1pPr>
          </a:lstStyle>
          <a:p>
            <a:pPr lvl="0"/>
            <a:r>
              <a:rPr lang="en-US"/>
              <a:t>Title</a:t>
            </a:r>
          </a:p>
        </p:txBody>
      </p:sp>
    </p:spTree>
    <p:extLst>
      <p:ext uri="{BB962C8B-B14F-4D97-AF65-F5344CB8AC3E}">
        <p14:creationId xmlns:p14="http://schemas.microsoft.com/office/powerpoint/2010/main" val="358876896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27810"/>
      </p:ext>
    </p:ext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B6124C-08A8-4ED9-93E5-830CF0F1C19B}"/>
              </a:ext>
            </a:extLst>
          </p:cNvPr>
          <p:cNvSpPr txBox="1"/>
          <p:nvPr userDrawn="1"/>
        </p:nvSpPr>
        <p:spPr>
          <a:xfrm>
            <a:off x="3711676" y="6509619"/>
            <a:ext cx="4768645" cy="369332"/>
          </a:xfrm>
          <a:prstGeom prst="rect">
            <a:avLst/>
          </a:prstGeom>
          <a:noFill/>
        </p:spPr>
        <p:txBody>
          <a:bodyPr wrap="square" rtlCol="0">
            <a:spAutoFit/>
          </a:bodyPr>
          <a:lstStyle/>
          <a:p>
            <a:pPr algn="ctr"/>
            <a:r>
              <a:rPr lang="en-US">
                <a:solidFill>
                  <a:srgbClr val="0070C0"/>
                </a:solidFill>
                <a:latin typeface="Cambria" panose="02040503050406030204" pitchFamily="18" charset="0"/>
                <a:ea typeface="Cambria" panose="02040503050406030204" pitchFamily="18" charset="0"/>
              </a:rPr>
              <a:t>EE/CPE 584 Intro to VLSI - Spring 2022</a:t>
            </a:r>
          </a:p>
        </p:txBody>
      </p:sp>
      <p:sp>
        <p:nvSpPr>
          <p:cNvPr id="9" name="TextBox 8">
            <a:extLst>
              <a:ext uri="{FF2B5EF4-FFF2-40B4-BE49-F238E27FC236}">
                <a16:creationId xmlns:a16="http://schemas.microsoft.com/office/drawing/2014/main" id="{B8BDB0AE-DE4E-435C-B81C-16E8749423D2}"/>
              </a:ext>
            </a:extLst>
          </p:cNvPr>
          <p:cNvSpPr txBox="1"/>
          <p:nvPr userDrawn="1"/>
        </p:nvSpPr>
        <p:spPr>
          <a:xfrm>
            <a:off x="324464" y="6509619"/>
            <a:ext cx="1641069" cy="369332"/>
          </a:xfrm>
          <a:prstGeom prst="rect">
            <a:avLst/>
          </a:prstGeom>
          <a:noFill/>
        </p:spPr>
        <p:txBody>
          <a:bodyPr wrap="square" rtlCol="0">
            <a:spAutoFit/>
          </a:bodyPr>
          <a:lstStyle/>
          <a:p>
            <a:fld id="{0116DA5E-7428-4178-A53E-D058A5F1F7A0}" type="datetime3">
              <a:rPr lang="en-US" smtClean="0">
                <a:solidFill>
                  <a:srgbClr val="0070C0"/>
                </a:solidFill>
                <a:latin typeface="Cambria" panose="02040503050406030204" pitchFamily="18" charset="0"/>
                <a:ea typeface="Cambria" panose="02040503050406030204" pitchFamily="18" charset="0"/>
              </a:rPr>
              <a:t>4 May 2022</a:t>
            </a:fld>
            <a:endParaRPr lang="en-US">
              <a:solidFill>
                <a:srgbClr val="0070C0"/>
              </a:solidFill>
              <a:latin typeface="Cambria" panose="02040503050406030204" pitchFamily="18" charset="0"/>
              <a:ea typeface="Cambria" panose="02040503050406030204" pitchFamily="18" charset="0"/>
            </a:endParaRPr>
          </a:p>
        </p:txBody>
      </p:sp>
      <p:cxnSp>
        <p:nvCxnSpPr>
          <p:cNvPr id="5" name="Straight Connector 4">
            <a:extLst>
              <a:ext uri="{FF2B5EF4-FFF2-40B4-BE49-F238E27FC236}">
                <a16:creationId xmlns:a16="http://schemas.microsoft.com/office/drawing/2014/main" id="{94CE8014-F92F-4464-9536-172857AB75BE}"/>
              </a:ext>
            </a:extLst>
          </p:cNvPr>
          <p:cNvCxnSpPr>
            <a:cxnSpLocks/>
          </p:cNvCxnSpPr>
          <p:nvPr userDrawn="1"/>
        </p:nvCxnSpPr>
        <p:spPr>
          <a:xfrm>
            <a:off x="324464" y="651719"/>
            <a:ext cx="1154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1EFD6EF-A869-415E-9974-92A5D5FAD4C7}"/>
              </a:ext>
            </a:extLst>
          </p:cNvPr>
          <p:cNvCxnSpPr>
            <a:cxnSpLocks/>
          </p:cNvCxnSpPr>
          <p:nvPr userDrawn="1"/>
        </p:nvCxnSpPr>
        <p:spPr>
          <a:xfrm>
            <a:off x="324464" y="6499143"/>
            <a:ext cx="1154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87DE91-73DB-445C-8C51-919BE9FDCEBF}"/>
              </a:ext>
            </a:extLst>
          </p:cNvPr>
          <p:cNvSpPr txBox="1"/>
          <p:nvPr userDrawn="1"/>
        </p:nvSpPr>
        <p:spPr>
          <a:xfrm>
            <a:off x="10560818" y="6509619"/>
            <a:ext cx="1306717" cy="369332"/>
          </a:xfrm>
          <a:prstGeom prst="rect">
            <a:avLst/>
          </a:prstGeom>
          <a:noFill/>
        </p:spPr>
        <p:txBody>
          <a:bodyPr wrap="square" rtlCol="0">
            <a:noAutofit/>
          </a:bodyPr>
          <a:lstStyle/>
          <a:p>
            <a:pPr algn="r"/>
            <a:fld id="{8FDDF8BE-054C-4C09-A31A-BA03EFEF249C}" type="slidenum">
              <a:rPr lang="en-US" smtClean="0">
                <a:solidFill>
                  <a:srgbClr val="0070C0"/>
                </a:solidFill>
                <a:latin typeface="Cambria" panose="02040503050406030204" pitchFamily="18" charset="0"/>
                <a:ea typeface="Cambria" panose="02040503050406030204" pitchFamily="18" charset="0"/>
              </a:rPr>
              <a:t>‹#›</a:t>
            </a:fld>
            <a:endParaRPr lang="en-US">
              <a:solidFill>
                <a:srgbClr val="0070C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20160680"/>
      </p:ext>
    </p:extLst>
  </p:cSld>
  <p:clrMap bg1="lt1" tx1="dk1" bg2="lt2" tx2="dk2" accent1="accent1" accent2="accent2" accent3="accent3" accent4="accent4" accent5="accent5" accent6="accent6" hlink="hlink" folHlink="folHlink"/>
  <p:sldLayoutIdLst>
    <p:sldLayoutId id="2147483650" r:id="rId1"/>
    <p:sldLayoutId id="2147483651" r:id="rId2"/>
  </p:sldLayoutIdLst>
  <p:hf sldNum="0"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wmf"/></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5.xml"/><Relationship Id="rId3" Type="http://schemas.openxmlformats.org/officeDocument/2006/relationships/image" Target="../media/image21.png"/><Relationship Id="rId7" Type="http://schemas.openxmlformats.org/officeDocument/2006/relationships/customXml" Target="../ink/ink2.xml"/><Relationship Id="rId12" Type="http://schemas.openxmlformats.org/officeDocument/2006/relationships/image" Target="../media/image26.png"/><Relationship Id="rId2" Type="http://schemas.openxmlformats.org/officeDocument/2006/relationships/notesSlide" Target="../notesSlides/notesSlide39.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4.xml"/><Relationship Id="rId15" Type="http://schemas.openxmlformats.org/officeDocument/2006/relationships/customXml" Target="../ink/ink6.xml"/><Relationship Id="rId10" Type="http://schemas.openxmlformats.org/officeDocument/2006/relationships/image" Target="../media/image25.png"/><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i2.or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333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Background - LEF Hierarchy</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6" y="681035"/>
            <a:ext cx="5771534"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VERSION</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BUSBITCHARS</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DIVIDERCHAR</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VIA</a:t>
            </a:r>
            <a:r>
              <a:rPr lang="en-US" sz="1500" i="0" u="none" strike="noStrike" baseline="0" dirty="0">
                <a:latin typeface="JKOMN L+ Courier"/>
              </a:rPr>
              <a:t> statement] …</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SITE</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MACRO</a:t>
            </a:r>
            <a:r>
              <a:rPr lang="en-US" sz="1500" i="0" u="none" strike="noStrike" baseline="0" dirty="0">
                <a:latin typeface="JKOMN L+ Courier"/>
              </a:rPr>
              <a:t> statement] …</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BEGINEXT</a:t>
            </a:r>
            <a:r>
              <a:rPr lang="en-US" sz="1500" i="0" u="none" strike="noStrike" baseline="0" dirty="0">
                <a:latin typeface="JKOMN L+ Courier"/>
              </a:rPr>
              <a:t> statement] …</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END</a:t>
            </a:r>
            <a:r>
              <a:rPr lang="en-US" sz="1500" i="0" u="none" strike="noStrike" baseline="0" dirty="0">
                <a:latin typeface="JKOMN L+ Courier"/>
              </a:rPr>
              <a:t> </a:t>
            </a:r>
            <a:r>
              <a:rPr lang="en-US" sz="1500" b="1" i="0" u="none" strike="noStrike" baseline="0" dirty="0">
                <a:solidFill>
                  <a:srgbClr val="000096"/>
                </a:solidFill>
                <a:latin typeface="JKOMN L+ Courier"/>
              </a:rPr>
              <a:t>LIBRARY</a:t>
            </a:r>
            <a:r>
              <a:rPr lang="en-US" sz="1500" i="0" u="none" strike="noStrike" baseline="0" dirty="0">
                <a:latin typeface="JKOMN L+ Courier"/>
              </a:rPr>
              <a:t>]</a:t>
            </a:r>
          </a:p>
          <a:p>
            <a:pPr marL="0" indent="0">
              <a:lnSpc>
                <a:spcPct val="100000"/>
              </a:lnSpc>
              <a:spcBef>
                <a:spcPts val="0"/>
              </a:spcBef>
              <a:buNone/>
            </a:pPr>
            <a:endParaRPr lang="en-US" sz="1500" dirty="0">
              <a:latin typeface="JKOMN L+ Courier"/>
            </a:endParaRPr>
          </a:p>
          <a:p>
            <a:pPr marL="0" indent="0">
              <a:lnSpc>
                <a:spcPct val="100000"/>
              </a:lnSpc>
              <a:spcBef>
                <a:spcPts val="0"/>
              </a:spcBef>
              <a:buNone/>
            </a:pPr>
            <a:endParaRPr lang="en-US" sz="1500" i="0" u="none" strike="noStrike" baseline="0" dirty="0">
              <a:latin typeface="JKOMN L+ Courier"/>
            </a:endParaRPr>
          </a:p>
          <a:p>
            <a:pPr marL="0" indent="0">
              <a:lnSpc>
                <a:spcPct val="100000"/>
              </a:lnSpc>
              <a:spcBef>
                <a:spcPts val="0"/>
              </a:spcBef>
              <a:buNone/>
            </a:pPr>
            <a:endParaRPr lang="en-US" sz="1500" dirty="0">
              <a:latin typeface="JKOMN L+ Courier"/>
            </a:endParaRPr>
          </a:p>
          <a:p>
            <a:pPr marL="0" indent="0">
              <a:lnSpc>
                <a:spcPct val="100000"/>
              </a:lnSpc>
              <a:spcBef>
                <a:spcPts val="0"/>
              </a:spcBef>
              <a:buNone/>
            </a:pPr>
            <a:endParaRPr lang="en-US" sz="1500" i="0" u="none" strike="noStrike" baseline="0" dirty="0">
              <a:latin typeface="JKOMN L+ Courier"/>
            </a:endParaRPr>
          </a:p>
          <a:p>
            <a:pPr marL="0"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96"/>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endParaRPr lang="en-US" sz="1500" i="1" dirty="0">
              <a:solidFill>
                <a:srgbClr val="000000"/>
              </a:solidFill>
              <a:latin typeface="JKOMO L+ Courier"/>
            </a:endParaRP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EXCEPTPGNET</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SPACING</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minSpacing</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DESIGNRULEWIDTH</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WIDTH</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width</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PATH</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PATH</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RECT</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RECT</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POLYGON</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POLYGON</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 ...</a:t>
            </a:r>
          </a:p>
          <a:p>
            <a:pPr marL="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96"/>
                </a:solidFill>
                <a:latin typeface="JKOMN L+ Courier"/>
              </a:rPr>
              <a:t>VIA</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viaMaskNum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viaName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96"/>
                </a:solidFill>
                <a:latin typeface="JKOMN L+ Courier"/>
              </a:rPr>
              <a:t>VIA</a:t>
            </a:r>
            <a:r>
              <a:rPr lang="en-US" sz="1500" b="0" i="0" u="none" strike="noStrike" baseline="0" dirty="0">
                <a:solidFill>
                  <a:srgbClr val="000000"/>
                </a:solidFill>
                <a:latin typeface="JKOMN L+ Courier"/>
              </a:rPr>
              <a:t> </a:t>
            </a:r>
            <a:r>
              <a:rPr lang="en-US" sz="1500" b="1" i="0" u="none" strike="noStrike" baseline="0" dirty="0">
                <a:solidFill>
                  <a:srgbClr val="000096"/>
                </a:solidFill>
                <a:latin typeface="JKOMN L+ Courier"/>
              </a:rPr>
              <a:t>ITERATE</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viaMaskNum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viaName</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0" indent="0">
              <a:lnSpc>
                <a:spcPct val="100000"/>
              </a:lnSpc>
              <a:spcBef>
                <a:spcPts val="0"/>
              </a:spcBef>
              <a:buNone/>
            </a:pPr>
            <a:r>
              <a:rPr lang="en-US" sz="1500" b="0" i="0" u="none" strike="noStrike" baseline="0" dirty="0">
                <a:solidFill>
                  <a:srgbClr val="000000"/>
                </a:solidFill>
                <a:latin typeface="JKOMN L+ Courier"/>
              </a:rPr>
              <a:t>} ...</a:t>
            </a:r>
            <a:endParaRPr lang="en-US" sz="1500" dirty="0"/>
          </a:p>
          <a:p>
            <a:pPr marL="0" indent="0">
              <a:lnSpc>
                <a:spcPct val="100000"/>
              </a:lnSpc>
              <a:spcBef>
                <a:spcPts val="0"/>
              </a:spcBef>
              <a:buNone/>
            </a:pPr>
            <a:endParaRPr lang="en-US" sz="1500" i="0" u="none" strike="noStrike" baseline="0" dirty="0">
              <a:latin typeface="JKOMN L+ Courier"/>
            </a:endParaRPr>
          </a:p>
        </p:txBody>
      </p:sp>
      <p:sp>
        <p:nvSpPr>
          <p:cNvPr id="4" name="Arrow: Right 3">
            <a:hlinkClick r:id="rId3" action="ppaction://hlinksldjump"/>
            <a:extLst>
              <a:ext uri="{FF2B5EF4-FFF2-40B4-BE49-F238E27FC236}">
                <a16:creationId xmlns:a16="http://schemas.microsoft.com/office/drawing/2014/main" id="{1B794544-4403-4915-9C1A-24E52552A867}"/>
              </a:ext>
            </a:extLst>
          </p:cNvPr>
          <p:cNvSpPr/>
          <p:nvPr/>
        </p:nvSpPr>
        <p:spPr>
          <a:xfrm>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ket 5">
            <a:extLst>
              <a:ext uri="{FF2B5EF4-FFF2-40B4-BE49-F238E27FC236}">
                <a16:creationId xmlns:a16="http://schemas.microsoft.com/office/drawing/2014/main" id="{D673B44E-EE18-222D-96BE-D0AFF89A9231}"/>
              </a:ext>
            </a:extLst>
          </p:cNvPr>
          <p:cNvSpPr/>
          <p:nvPr/>
        </p:nvSpPr>
        <p:spPr bwMode="auto">
          <a:xfrm flipH="1">
            <a:off x="2462929" y="723447"/>
            <a:ext cx="189286" cy="1924219"/>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sp>
        <p:nvSpPr>
          <p:cNvPr id="8" name="TextBox 7">
            <a:extLst>
              <a:ext uri="{FF2B5EF4-FFF2-40B4-BE49-F238E27FC236}">
                <a16:creationId xmlns:a16="http://schemas.microsoft.com/office/drawing/2014/main" id="{DB7E54E1-3560-7EBB-6248-B3ECE43DCABF}"/>
              </a:ext>
            </a:extLst>
          </p:cNvPr>
          <p:cNvSpPr txBox="1"/>
          <p:nvPr/>
        </p:nvSpPr>
        <p:spPr>
          <a:xfrm>
            <a:off x="3136490" y="1504797"/>
            <a:ext cx="3815639" cy="646331"/>
          </a:xfrm>
          <a:prstGeom prst="rect">
            <a:avLst/>
          </a:prstGeom>
          <a:noFill/>
        </p:spPr>
        <p:txBody>
          <a:bodyPr wrap="square" rtlCol="0">
            <a:spAutoFit/>
          </a:bodyPr>
          <a:lstStyle/>
          <a:p>
            <a:r>
              <a:rPr lang="en-US" b="1" dirty="0"/>
              <a:t>LEF file property statements:</a:t>
            </a:r>
          </a:p>
          <a:p>
            <a:r>
              <a:rPr lang="en-US" dirty="0"/>
              <a:t>- Property statements used in LEF files</a:t>
            </a:r>
          </a:p>
        </p:txBody>
      </p:sp>
      <p:sp>
        <p:nvSpPr>
          <p:cNvPr id="10" name="Left Bracket 9">
            <a:extLst>
              <a:ext uri="{FF2B5EF4-FFF2-40B4-BE49-F238E27FC236}">
                <a16:creationId xmlns:a16="http://schemas.microsoft.com/office/drawing/2014/main" id="{1F2C9A0B-CAED-44C6-A264-FEC0FCAB77AC}"/>
              </a:ext>
            </a:extLst>
          </p:cNvPr>
          <p:cNvSpPr/>
          <p:nvPr/>
        </p:nvSpPr>
        <p:spPr bwMode="auto">
          <a:xfrm flipH="1">
            <a:off x="6001357" y="3450103"/>
            <a:ext cx="189286" cy="2971016"/>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sp>
        <p:nvSpPr>
          <p:cNvPr id="14" name="TextBox 13">
            <a:extLst>
              <a:ext uri="{FF2B5EF4-FFF2-40B4-BE49-F238E27FC236}">
                <a16:creationId xmlns:a16="http://schemas.microsoft.com/office/drawing/2014/main" id="{084E1311-D31A-4DC1-9560-FD44C16164ED}"/>
              </a:ext>
            </a:extLst>
          </p:cNvPr>
          <p:cNvSpPr txBox="1"/>
          <p:nvPr/>
        </p:nvSpPr>
        <p:spPr>
          <a:xfrm>
            <a:off x="6674918" y="4721926"/>
            <a:ext cx="4176858" cy="923330"/>
          </a:xfrm>
          <a:prstGeom prst="rect">
            <a:avLst/>
          </a:prstGeom>
          <a:noFill/>
        </p:spPr>
        <p:txBody>
          <a:bodyPr wrap="square" rtlCol="0">
            <a:spAutoFit/>
          </a:bodyPr>
          <a:lstStyle/>
          <a:p>
            <a:r>
              <a:rPr lang="en-US" b="1" dirty="0"/>
              <a:t>Layer Geometries:</a:t>
            </a:r>
          </a:p>
          <a:p>
            <a:r>
              <a:rPr lang="en-US" dirty="0"/>
              <a:t>- Used in macro OBS/PIN statements</a:t>
            </a:r>
          </a:p>
          <a:p>
            <a:r>
              <a:rPr lang="en-US" dirty="0"/>
              <a:t>- Defines layer geometries in the design </a:t>
            </a:r>
          </a:p>
        </p:txBody>
      </p:sp>
      <p:cxnSp>
        <p:nvCxnSpPr>
          <p:cNvPr id="18" name="Straight Arrow Connector 17">
            <a:extLst>
              <a:ext uri="{FF2B5EF4-FFF2-40B4-BE49-F238E27FC236}">
                <a16:creationId xmlns:a16="http://schemas.microsoft.com/office/drawing/2014/main" id="{4A663AD4-4659-4426-9606-1BE7F941F327}"/>
              </a:ext>
            </a:extLst>
          </p:cNvPr>
          <p:cNvCxnSpPr>
            <a:cxnSpLocks/>
          </p:cNvCxnSpPr>
          <p:nvPr/>
        </p:nvCxnSpPr>
        <p:spPr bwMode="auto">
          <a:xfrm>
            <a:off x="2652215" y="1674409"/>
            <a:ext cx="484275"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7B7A18D5-2918-400A-B932-49B72762B17D}"/>
              </a:ext>
            </a:extLst>
          </p:cNvPr>
          <p:cNvCxnSpPr>
            <a:cxnSpLocks/>
            <a:stCxn id="10" idx="1"/>
          </p:cNvCxnSpPr>
          <p:nvPr/>
        </p:nvCxnSpPr>
        <p:spPr bwMode="auto">
          <a:xfrm flipV="1">
            <a:off x="6190643" y="4933620"/>
            <a:ext cx="484275" cy="1991"/>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73270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Background - LEF Hierarchy</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5" y="681035"/>
            <a:ext cx="10587949"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VERSION</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BUSBITCHARS</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DIVIDERCHAR</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VIA</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SITE</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MACRO</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BEGINEXT</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END</a:t>
            </a:r>
            <a:r>
              <a:rPr lang="en-US" sz="1500" i="0" u="none" strike="noStrike" baseline="0">
                <a:latin typeface="JKOMN L+ Courier"/>
              </a:rPr>
              <a:t> </a:t>
            </a:r>
            <a:r>
              <a:rPr lang="en-US" sz="1500" b="1" i="0" u="none" strike="noStrike" baseline="0">
                <a:solidFill>
                  <a:srgbClr val="000096"/>
                </a:solidFill>
                <a:latin typeface="JKOMN L+ Courier"/>
              </a:rPr>
              <a:t>LIBRARY</a:t>
            </a:r>
            <a:r>
              <a:rPr lang="en-US" sz="1500" i="0" u="none" strike="noStrike" baseline="0">
                <a:latin typeface="JKOMN L+ Courier"/>
              </a:rPr>
              <a:t>]</a:t>
            </a:r>
          </a:p>
        </p:txBody>
      </p:sp>
      <p:sp>
        <p:nvSpPr>
          <p:cNvPr id="4" name="Content Placeholder 1">
            <a:extLst>
              <a:ext uri="{FF2B5EF4-FFF2-40B4-BE49-F238E27FC236}">
                <a16:creationId xmlns:a16="http://schemas.microsoft.com/office/drawing/2014/main" id="{BA42F7F8-5843-444C-81F9-D14E2B93AD66}"/>
              </a:ext>
            </a:extLst>
          </p:cNvPr>
          <p:cNvSpPr txBox="1">
            <a:spLocks/>
          </p:cNvSpPr>
          <p:nvPr/>
        </p:nvSpPr>
        <p:spPr>
          <a:xfrm>
            <a:off x="2891118" y="681034"/>
            <a:ext cx="7318684"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b="1" i="0" u="none" strike="noStrike" baseline="0" dirty="0">
                <a:solidFill>
                  <a:srgbClr val="000096"/>
                </a:solidFill>
                <a:latin typeface="JKOMN L+ Courier"/>
              </a:rPr>
              <a:t>MACRO</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macroName</a:t>
            </a:r>
            <a:endParaRPr lang="en-US" sz="1500" i="1" dirty="0">
              <a:solidFill>
                <a:srgbClr val="000000"/>
              </a:solidFill>
              <a:latin typeface="JKOMO L+ Courier"/>
            </a:endParaRP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CLASS</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COVER</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BUMP</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RING</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BLOCK</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BLACKBOX</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SOFT</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PAD</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INPUT</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OUTPUT</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INOUT</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POWER</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SPACER</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AREAIO</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CORE</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FEEDTHRU</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TIEHIGH</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TIELOW</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SPACER</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ANTENNACELL</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WELLTAP</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ENDCAP</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PRE</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POST</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TOPLEFT</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TOPRIGHT</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BOTTOMLEFT</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BOTTOMRIGHT</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FIXEDMASK</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FOREIGN</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foreignCellName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a:t>
            </a:r>
            <a:r>
              <a:rPr lang="en-US" sz="1500" b="0" i="1" u="none" strike="noStrike" baseline="0" dirty="0">
                <a:solidFill>
                  <a:srgbClr val="000000"/>
                </a:solidFill>
                <a:latin typeface="JKOMO L+ Courier"/>
              </a:rPr>
              <a:t>orient</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ORIGIN</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EEQ</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EEQmacroName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SIZE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width </a:t>
            </a:r>
            <a:r>
              <a:rPr lang="en-US" sz="1500" b="0" i="0" u="none" strike="noStrike" baseline="0" dirty="0">
                <a:solidFill>
                  <a:srgbClr val="000000"/>
                </a:solidFill>
                <a:latin typeface="JKOMN L+ Courier"/>
              </a:rPr>
              <a:t>BY </a:t>
            </a:r>
            <a:r>
              <a:rPr lang="en-US" sz="1500" b="0" i="1" u="none" strike="noStrike" baseline="0" dirty="0">
                <a:solidFill>
                  <a:srgbClr val="000000"/>
                </a:solidFill>
                <a:latin typeface="JKOMO L+ Courier"/>
              </a:rPr>
              <a:t>height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SYMMETRY</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X</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Y</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R90</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SITE</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siteName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r>
              <a:rPr lang="en-US" sz="1500" b="0" i="1" u="none" strike="noStrike" baseline="0" dirty="0" err="1">
                <a:solidFill>
                  <a:srgbClr val="000000"/>
                </a:solidFill>
                <a:latin typeface="JKOMO L+ Courier"/>
              </a:rPr>
              <a:t>sitePattern</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PIN</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statement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OBS</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statement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DENSITY</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statement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PROPERTY</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propName</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propVal</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p>
          <a:p>
            <a:pPr marL="0" indent="0">
              <a:lnSpc>
                <a:spcPct val="100000"/>
              </a:lnSpc>
              <a:spcBef>
                <a:spcPts val="0"/>
              </a:spcBef>
              <a:buNone/>
            </a:pPr>
            <a:r>
              <a:rPr lang="en-US" sz="1500" b="1" i="0" u="none" strike="noStrike" baseline="0" dirty="0">
                <a:solidFill>
                  <a:srgbClr val="000096"/>
                </a:solidFill>
                <a:latin typeface="JKOMN L+ Courier"/>
              </a:rPr>
              <a:t>END</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macroName </a:t>
            </a:r>
            <a:endParaRPr lang="en-US" sz="1500" dirty="0"/>
          </a:p>
        </p:txBody>
      </p:sp>
      <p:sp>
        <p:nvSpPr>
          <p:cNvPr id="5" name="Left Bracket 4">
            <a:extLst>
              <a:ext uri="{FF2B5EF4-FFF2-40B4-BE49-F238E27FC236}">
                <a16:creationId xmlns:a16="http://schemas.microsoft.com/office/drawing/2014/main" id="{8A7F0F30-F050-4C2F-8CB3-AE675821C4A8}"/>
              </a:ext>
            </a:extLst>
          </p:cNvPr>
          <p:cNvSpPr/>
          <p:nvPr/>
        </p:nvSpPr>
        <p:spPr bwMode="auto">
          <a:xfrm>
            <a:off x="2799710" y="708664"/>
            <a:ext cx="138897" cy="5076824"/>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sp>
        <p:nvSpPr>
          <p:cNvPr id="7" name="Arrow: Right 6">
            <a:hlinkClick r:id="rId3" action="ppaction://hlinksldjump"/>
            <a:extLst>
              <a:ext uri="{FF2B5EF4-FFF2-40B4-BE49-F238E27FC236}">
                <a16:creationId xmlns:a16="http://schemas.microsoft.com/office/drawing/2014/main" id="{C842367D-BCFA-4D5E-B1B6-E89E8D00E4CD}"/>
              </a:ext>
            </a:extLst>
          </p:cNvPr>
          <p:cNvSpPr/>
          <p:nvPr/>
        </p:nvSpPr>
        <p:spPr>
          <a:xfrm>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3F5CD25-D6EA-4DF1-BFAA-DBD42573AC4F}"/>
              </a:ext>
            </a:extLst>
          </p:cNvPr>
          <p:cNvCxnSpPr>
            <a:cxnSpLocks/>
          </p:cNvCxnSpPr>
          <p:nvPr/>
        </p:nvCxnSpPr>
        <p:spPr bwMode="auto">
          <a:xfrm>
            <a:off x="2215059" y="1988308"/>
            <a:ext cx="584651"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13118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Background - LEF Hierarchy</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5" y="681035"/>
            <a:ext cx="10587949"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VERSION</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BUSBITCHARS</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DIVIDERCHAR</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VIA</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SITE</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MACRO</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BEGINEXT</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END</a:t>
            </a:r>
            <a:r>
              <a:rPr lang="en-US" sz="1500" i="0" u="none" strike="noStrike" baseline="0">
                <a:latin typeface="JKOMN L+ Courier"/>
              </a:rPr>
              <a:t> </a:t>
            </a:r>
            <a:r>
              <a:rPr lang="en-US" sz="1500" b="1" i="0" u="none" strike="noStrike" baseline="0">
                <a:solidFill>
                  <a:srgbClr val="000096"/>
                </a:solidFill>
                <a:latin typeface="JKOMN L+ Courier"/>
              </a:rPr>
              <a:t>LIBRARY</a:t>
            </a:r>
            <a:r>
              <a:rPr lang="en-US" sz="1500" i="0" u="none" strike="noStrike" baseline="0">
                <a:latin typeface="JKOMN L+ Courier"/>
              </a:rPr>
              <a:t>]</a:t>
            </a:r>
          </a:p>
        </p:txBody>
      </p:sp>
      <p:sp>
        <p:nvSpPr>
          <p:cNvPr id="4" name="Content Placeholder 1">
            <a:extLst>
              <a:ext uri="{FF2B5EF4-FFF2-40B4-BE49-F238E27FC236}">
                <a16:creationId xmlns:a16="http://schemas.microsoft.com/office/drawing/2014/main" id="{BA42F7F8-5843-444C-81F9-D14E2B93AD66}"/>
              </a:ext>
            </a:extLst>
          </p:cNvPr>
          <p:cNvSpPr txBox="1">
            <a:spLocks/>
          </p:cNvSpPr>
          <p:nvPr/>
        </p:nvSpPr>
        <p:spPr>
          <a:xfrm>
            <a:off x="2891118" y="681034"/>
            <a:ext cx="2726463"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b="1" i="0" u="none" strike="noStrike" baseline="0" dirty="0">
                <a:solidFill>
                  <a:srgbClr val="000096"/>
                </a:solidFill>
                <a:latin typeface="JKOMN L+ Courier"/>
              </a:rPr>
              <a:t>MACRO</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macroName</a:t>
            </a:r>
            <a:endParaRPr lang="en-US" sz="1500" i="1" dirty="0">
              <a:solidFill>
                <a:srgbClr val="000000"/>
              </a:solidFill>
              <a:latin typeface="JKOMO L+ Courier"/>
            </a:endParaRP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CLASS</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FIXEDMASK</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FOREIGN</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ORIGIN</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EEQ</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SIZE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SYMMETRY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SITE</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PIN</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statement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OBS</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statement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DENSITY</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statement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PROPERTY </a:t>
            </a:r>
            <a:r>
              <a:rPr lang="en-US" sz="1500" b="0" i="0" u="none" strike="noStrike" baseline="0" dirty="0">
                <a:solidFill>
                  <a:srgbClr val="000000"/>
                </a:solidFill>
                <a:latin typeface="JKOMN L+ Courier"/>
              </a:rPr>
              <a:t>;] ...</a:t>
            </a:r>
          </a:p>
          <a:p>
            <a:pPr marL="0" indent="0">
              <a:lnSpc>
                <a:spcPct val="100000"/>
              </a:lnSpc>
              <a:spcBef>
                <a:spcPts val="0"/>
              </a:spcBef>
              <a:buNone/>
            </a:pPr>
            <a:r>
              <a:rPr lang="en-US" sz="1500" b="1" i="0" u="none" strike="noStrike" baseline="0" dirty="0">
                <a:solidFill>
                  <a:srgbClr val="000096"/>
                </a:solidFill>
                <a:latin typeface="JKOMN L+ Courier"/>
              </a:rPr>
              <a:t>END</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macroName </a:t>
            </a:r>
            <a:endParaRPr lang="en-US" sz="1500" dirty="0"/>
          </a:p>
        </p:txBody>
      </p:sp>
      <p:cxnSp>
        <p:nvCxnSpPr>
          <p:cNvPr id="6" name="Straight Arrow Connector 5">
            <a:extLst>
              <a:ext uri="{FF2B5EF4-FFF2-40B4-BE49-F238E27FC236}">
                <a16:creationId xmlns:a16="http://schemas.microsoft.com/office/drawing/2014/main" id="{603AA53D-B0A6-40B6-9D06-9C3DF1237562}"/>
              </a:ext>
            </a:extLst>
          </p:cNvPr>
          <p:cNvCxnSpPr>
            <a:cxnSpLocks/>
          </p:cNvCxnSpPr>
          <p:nvPr/>
        </p:nvCxnSpPr>
        <p:spPr bwMode="auto">
          <a:xfrm>
            <a:off x="2215059" y="1988308"/>
            <a:ext cx="584651"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Arrow: Right 6">
            <a:hlinkClick r:id="rId3" action="ppaction://hlinksldjump"/>
            <a:extLst>
              <a:ext uri="{FF2B5EF4-FFF2-40B4-BE49-F238E27FC236}">
                <a16:creationId xmlns:a16="http://schemas.microsoft.com/office/drawing/2014/main" id="{C842367D-BCFA-4D5E-B1B6-E89E8D00E4CD}"/>
              </a:ext>
            </a:extLst>
          </p:cNvPr>
          <p:cNvSpPr/>
          <p:nvPr/>
        </p:nvSpPr>
        <p:spPr>
          <a:xfrm>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
            <a:extLst>
              <a:ext uri="{FF2B5EF4-FFF2-40B4-BE49-F238E27FC236}">
                <a16:creationId xmlns:a16="http://schemas.microsoft.com/office/drawing/2014/main" id="{C82C7D92-9B93-46A8-A3F3-A0C154DB8C1E}"/>
              </a:ext>
            </a:extLst>
          </p:cNvPr>
          <p:cNvSpPr txBox="1">
            <a:spLocks/>
          </p:cNvSpPr>
          <p:nvPr/>
        </p:nvSpPr>
        <p:spPr>
          <a:xfrm>
            <a:off x="5366364" y="681036"/>
            <a:ext cx="6501172" cy="5788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PIN</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pinName</a:t>
            </a:r>
            <a:endParaRPr lang="en-US" sz="1500" i="1" dirty="0">
              <a:solidFill>
                <a:srgbClr val="000000"/>
              </a:solidFill>
              <a:latin typeface="JKOMO L+ Courier"/>
            </a:endParaRP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TAPERRULE</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ruleName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DIRECTION</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INPUT</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OUTPUT</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TRISTATE</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INOUT</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FEEDTHRU</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USE</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SIGNAL</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ANALOG</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POWER</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GROUND</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CLOCK</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NETEXPR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netExprPropName</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defaultNetName</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SUPPLYSENSITIVITY</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powerPinName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GROUNDSENSITIVITY</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groundPinName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SHAPE</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ABUTMENT</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RING</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FEEDTHRU</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MUSTJOIN</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pinName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PORT</a:t>
            </a:r>
            <a:endParaRPr lang="en-US" sz="1500" dirty="0">
              <a:solidFill>
                <a:srgbClr val="0000FA"/>
              </a:solidFill>
              <a:latin typeface="JKOMN L+ Courier"/>
            </a:endParaRPr>
          </a:p>
          <a:p>
            <a:pPr marL="233363" indent="223838">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CLASS</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NONE</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CORE</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BUMP</a:t>
            </a:r>
            <a:r>
              <a:rPr lang="en-US" sz="1500" b="0" i="0" u="none" strike="noStrike" baseline="0" dirty="0">
                <a:solidFill>
                  <a:srgbClr val="000000"/>
                </a:solidFill>
                <a:latin typeface="JKOMN L+ Courier"/>
              </a:rPr>
              <a:t>} ;]</a:t>
            </a:r>
          </a:p>
          <a:p>
            <a:pPr marL="233363" indent="223838">
              <a:lnSpc>
                <a:spcPct val="100000"/>
              </a:lnSpc>
              <a:spcBef>
                <a:spcPts val="0"/>
              </a:spcBef>
              <a:buNone/>
            </a:pPr>
            <a:r>
              <a:rPr lang="en-US" sz="1500" b="0" i="0" u="none" strike="noStrike" baseline="0" dirty="0">
                <a:solidFill>
                  <a:srgbClr val="000000"/>
                </a:solidFill>
                <a:latin typeface="JKOMN L+ Courier"/>
              </a:rPr>
              <a:t>{</a:t>
            </a:r>
            <a:r>
              <a:rPr lang="en-US" sz="1500" b="0" i="1" u="none" strike="noStrike" baseline="0" dirty="0" err="1">
                <a:solidFill>
                  <a:srgbClr val="000000"/>
                </a:solidFill>
                <a:latin typeface="JKOMO L+ Courier"/>
              </a:rPr>
              <a:t>layerGeometries</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1" i="0" u="none" strike="noStrike" baseline="0" dirty="0">
                <a:solidFill>
                  <a:srgbClr val="0000FA"/>
                </a:solidFill>
                <a:latin typeface="JKOMN L+ Courier"/>
              </a:rPr>
              <a:t>END</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PROPERTY</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propName</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propVal</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PROPERTY</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LEF58_VIAINPINONLY</a:t>
            </a:r>
            <a:r>
              <a:rPr lang="en-US" sz="1500" b="0" i="0" u="none" strike="noStrike" baseline="0" dirty="0">
                <a:solidFill>
                  <a:srgbClr val="0000FA"/>
                </a:solidFill>
                <a:latin typeface="JKOMN L+ Courier"/>
              </a:rPr>
              <a:t>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VIAINPINONLY</a:t>
            </a:r>
            <a:r>
              <a:rPr lang="en-US" sz="1500" b="0" i="0" u="none" strike="noStrike" baseline="0" dirty="0">
                <a:solidFill>
                  <a:srgbClr val="000000"/>
                </a:solidFill>
                <a:latin typeface="JKOMN L+ Courier"/>
              </a:rPr>
              <a:t> ; </a:t>
            </a:r>
            <a:r>
              <a:rPr lang="en-US" sz="1500" dirty="0">
                <a:solidFill>
                  <a:srgbClr val="000000"/>
                </a:solidFill>
                <a:latin typeface="JKOMN L+ Courier"/>
              </a:rPr>
              <a: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ANTENNAPARTIALMETALAREA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ANTENNAPARTIALMETALSIDEAREA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ANTENNAPARTIALCUTAREA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ANTENNADIFFAREA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ANTENNAMODEL</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OXIDE1</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OXIDE2</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OXIDE3</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OXIDE4</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ANTENNAGATEAREA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ANTENNAMAXAREACAR</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1" i="0" u="none" strike="noStrike" baseline="0" dirty="0">
                <a:solidFill>
                  <a:srgbClr val="0000FA"/>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ANTENNAMAXSIDEAREACAR</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1" i="0" u="none" strike="noStrike" baseline="0" dirty="0">
                <a:solidFill>
                  <a:srgbClr val="0000FA"/>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ANTENNAMAXCUTCAR</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1" i="0" u="none" strike="noStrike" baseline="0" dirty="0">
                <a:solidFill>
                  <a:srgbClr val="0000FA"/>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 </a:t>
            </a:r>
          </a:p>
          <a:p>
            <a:pPr marL="0" indent="0">
              <a:lnSpc>
                <a:spcPct val="100000"/>
              </a:lnSpc>
              <a:spcBef>
                <a:spcPts val="0"/>
              </a:spcBef>
              <a:buNone/>
            </a:pPr>
            <a:r>
              <a:rPr lang="en-US" sz="1500" b="1" i="0" u="none" strike="noStrike" baseline="0" dirty="0">
                <a:solidFill>
                  <a:srgbClr val="000096"/>
                </a:solidFill>
                <a:latin typeface="JKOMN L+ Courier"/>
              </a:rPr>
              <a:t>END</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pinName</a:t>
            </a:r>
            <a:r>
              <a:rPr lang="en-US" sz="1500" b="0" u="none" strike="noStrike" baseline="0" dirty="0">
                <a:solidFill>
                  <a:srgbClr val="000000"/>
                </a:solidFill>
                <a:latin typeface="JKOMO L+ Courier"/>
              </a:rPr>
              <a:t>]</a:t>
            </a:r>
            <a:endParaRPr lang="en-US" sz="1500" dirty="0"/>
          </a:p>
        </p:txBody>
      </p:sp>
      <p:sp>
        <p:nvSpPr>
          <p:cNvPr id="11" name="Left Bracket 10">
            <a:extLst>
              <a:ext uri="{FF2B5EF4-FFF2-40B4-BE49-F238E27FC236}">
                <a16:creationId xmlns:a16="http://schemas.microsoft.com/office/drawing/2014/main" id="{35CD357C-DBEB-40AD-B746-026D3528B121}"/>
              </a:ext>
            </a:extLst>
          </p:cNvPr>
          <p:cNvSpPr/>
          <p:nvPr/>
        </p:nvSpPr>
        <p:spPr bwMode="auto">
          <a:xfrm>
            <a:off x="5276881" y="721534"/>
            <a:ext cx="138897" cy="5730065"/>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C30D7388-5904-449F-B393-55CC08021A70}"/>
              </a:ext>
            </a:extLst>
          </p:cNvPr>
          <p:cNvCxnSpPr>
            <a:cxnSpLocks/>
          </p:cNvCxnSpPr>
          <p:nvPr/>
        </p:nvCxnSpPr>
        <p:spPr bwMode="auto">
          <a:xfrm>
            <a:off x="4692230" y="3126228"/>
            <a:ext cx="584651"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Left Bracket 12">
            <a:extLst>
              <a:ext uri="{FF2B5EF4-FFF2-40B4-BE49-F238E27FC236}">
                <a16:creationId xmlns:a16="http://schemas.microsoft.com/office/drawing/2014/main" id="{6E6C6170-3BE6-4552-8C30-D355999AAD81}"/>
              </a:ext>
            </a:extLst>
          </p:cNvPr>
          <p:cNvSpPr/>
          <p:nvPr/>
        </p:nvSpPr>
        <p:spPr bwMode="auto">
          <a:xfrm>
            <a:off x="2799710" y="708664"/>
            <a:ext cx="138897" cy="3242301"/>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132011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Background - LEF Hierarchy</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5" y="681035"/>
            <a:ext cx="10587949"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VERSION</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BUSBITCHARS</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DIVIDERCHAR</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VIA</a:t>
            </a:r>
            <a:r>
              <a:rPr lang="en-US" sz="1500" i="0" u="none" strike="noStrike" baseline="0" dirty="0">
                <a:latin typeface="JKOMN L+ Courier"/>
              </a:rPr>
              <a:t> statement] …</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SITE</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MACRO</a:t>
            </a:r>
            <a:r>
              <a:rPr lang="en-US" sz="1500" i="0" u="none" strike="noStrike" baseline="0" dirty="0">
                <a:latin typeface="JKOMN L+ Courier"/>
              </a:rPr>
              <a:t> statement] …</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BEGINEXT</a:t>
            </a:r>
            <a:r>
              <a:rPr lang="en-US" sz="1500" i="0" u="none" strike="noStrike" baseline="0" dirty="0">
                <a:latin typeface="JKOMN L+ Courier"/>
              </a:rPr>
              <a:t> statement] …</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END</a:t>
            </a:r>
            <a:r>
              <a:rPr lang="en-US" sz="1500" i="0" u="none" strike="noStrike" baseline="0" dirty="0">
                <a:latin typeface="JKOMN L+ Courier"/>
              </a:rPr>
              <a:t> </a:t>
            </a:r>
            <a:r>
              <a:rPr lang="en-US" sz="1500" b="1" i="0" u="none" strike="noStrike" baseline="0" dirty="0">
                <a:solidFill>
                  <a:srgbClr val="000096"/>
                </a:solidFill>
                <a:latin typeface="JKOMN L+ Courier"/>
              </a:rPr>
              <a:t>LIBRARY</a:t>
            </a:r>
            <a:r>
              <a:rPr lang="en-US" sz="1500" i="0" u="none" strike="noStrike" baseline="0" dirty="0">
                <a:latin typeface="JKOMN L+ Courier"/>
              </a:rPr>
              <a:t>]</a:t>
            </a:r>
          </a:p>
        </p:txBody>
      </p:sp>
      <p:sp>
        <p:nvSpPr>
          <p:cNvPr id="4" name="Content Placeholder 1">
            <a:extLst>
              <a:ext uri="{FF2B5EF4-FFF2-40B4-BE49-F238E27FC236}">
                <a16:creationId xmlns:a16="http://schemas.microsoft.com/office/drawing/2014/main" id="{BA42F7F8-5843-444C-81F9-D14E2B93AD66}"/>
              </a:ext>
            </a:extLst>
          </p:cNvPr>
          <p:cNvSpPr txBox="1">
            <a:spLocks/>
          </p:cNvSpPr>
          <p:nvPr/>
        </p:nvSpPr>
        <p:spPr>
          <a:xfrm>
            <a:off x="2891118" y="681034"/>
            <a:ext cx="2726463"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b="1" i="0" u="none" strike="noStrike" baseline="0" dirty="0">
                <a:solidFill>
                  <a:srgbClr val="000096"/>
                </a:solidFill>
                <a:latin typeface="JKOMN L+ Courier"/>
              </a:rPr>
              <a:t>MACRO</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macroName</a:t>
            </a:r>
            <a:endParaRPr lang="en-US" sz="1500" i="1" dirty="0">
              <a:solidFill>
                <a:srgbClr val="000000"/>
              </a:solidFill>
              <a:latin typeface="JKOMO L+ Courier"/>
            </a:endParaRP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CLASS</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FIXEDMASK</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FOREIGN</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ORIGIN</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EEQ</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SIZE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SYMMETRY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SITE</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PIN</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statement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OBS</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statement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DENSITY</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statement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PROPERTY </a:t>
            </a:r>
            <a:r>
              <a:rPr lang="en-US" sz="1500" b="0" i="0" u="none" strike="noStrike" baseline="0" dirty="0">
                <a:solidFill>
                  <a:srgbClr val="000000"/>
                </a:solidFill>
                <a:latin typeface="JKOMN L+ Courier"/>
              </a:rPr>
              <a:t>;] ...</a:t>
            </a:r>
          </a:p>
          <a:p>
            <a:pPr marL="0" indent="0">
              <a:lnSpc>
                <a:spcPct val="100000"/>
              </a:lnSpc>
              <a:spcBef>
                <a:spcPts val="0"/>
              </a:spcBef>
              <a:buNone/>
            </a:pPr>
            <a:r>
              <a:rPr lang="en-US" sz="1500" b="1" i="0" u="none" strike="noStrike" baseline="0" dirty="0">
                <a:solidFill>
                  <a:srgbClr val="000096"/>
                </a:solidFill>
                <a:latin typeface="JKOMN L+ Courier"/>
              </a:rPr>
              <a:t>END</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macroName </a:t>
            </a:r>
            <a:endParaRPr lang="en-US" sz="1500" dirty="0"/>
          </a:p>
        </p:txBody>
      </p:sp>
      <p:cxnSp>
        <p:nvCxnSpPr>
          <p:cNvPr id="6" name="Straight Arrow Connector 5">
            <a:extLst>
              <a:ext uri="{FF2B5EF4-FFF2-40B4-BE49-F238E27FC236}">
                <a16:creationId xmlns:a16="http://schemas.microsoft.com/office/drawing/2014/main" id="{603AA53D-B0A6-40B6-9D06-9C3DF1237562}"/>
              </a:ext>
            </a:extLst>
          </p:cNvPr>
          <p:cNvCxnSpPr>
            <a:cxnSpLocks/>
          </p:cNvCxnSpPr>
          <p:nvPr/>
        </p:nvCxnSpPr>
        <p:spPr bwMode="auto">
          <a:xfrm>
            <a:off x="2215059" y="1988308"/>
            <a:ext cx="584651"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Arrow: Right 6">
            <a:hlinkClick r:id="rId3" action="ppaction://hlinksldjump"/>
            <a:extLst>
              <a:ext uri="{FF2B5EF4-FFF2-40B4-BE49-F238E27FC236}">
                <a16:creationId xmlns:a16="http://schemas.microsoft.com/office/drawing/2014/main" id="{C842367D-BCFA-4D5E-B1B6-E89E8D00E4CD}"/>
              </a:ext>
            </a:extLst>
          </p:cNvPr>
          <p:cNvSpPr/>
          <p:nvPr/>
        </p:nvSpPr>
        <p:spPr>
          <a:xfrm>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ket 10">
            <a:extLst>
              <a:ext uri="{FF2B5EF4-FFF2-40B4-BE49-F238E27FC236}">
                <a16:creationId xmlns:a16="http://schemas.microsoft.com/office/drawing/2014/main" id="{35CD357C-DBEB-40AD-B746-026D3528B121}"/>
              </a:ext>
            </a:extLst>
          </p:cNvPr>
          <p:cNvSpPr/>
          <p:nvPr/>
        </p:nvSpPr>
        <p:spPr bwMode="auto">
          <a:xfrm>
            <a:off x="5276881" y="721535"/>
            <a:ext cx="138897" cy="3701876"/>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C30D7388-5904-449F-B393-55CC08021A70}"/>
              </a:ext>
            </a:extLst>
          </p:cNvPr>
          <p:cNvCxnSpPr>
            <a:cxnSpLocks/>
          </p:cNvCxnSpPr>
          <p:nvPr/>
        </p:nvCxnSpPr>
        <p:spPr bwMode="auto">
          <a:xfrm>
            <a:off x="4692230" y="3126228"/>
            <a:ext cx="584651"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Content Placeholder 1">
            <a:extLst>
              <a:ext uri="{FF2B5EF4-FFF2-40B4-BE49-F238E27FC236}">
                <a16:creationId xmlns:a16="http://schemas.microsoft.com/office/drawing/2014/main" id="{C770800F-94D7-4E41-A018-EB376E8D0C22}"/>
              </a:ext>
            </a:extLst>
          </p:cNvPr>
          <p:cNvSpPr txBox="1">
            <a:spLocks/>
          </p:cNvSpPr>
          <p:nvPr/>
        </p:nvSpPr>
        <p:spPr>
          <a:xfrm>
            <a:off x="5366363" y="681036"/>
            <a:ext cx="5010089" cy="5788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OBS</a:t>
            </a:r>
            <a:endParaRPr lang="en-US" sz="1500" i="1" dirty="0">
              <a:solidFill>
                <a:srgbClr val="000096"/>
              </a:solidFill>
              <a:latin typeface="JKOMO L+ Courier"/>
            </a:endParaRP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endParaRPr lang="en-US" sz="1500" i="1" dirty="0">
              <a:solidFill>
                <a:srgbClr val="000000"/>
              </a:solidFill>
              <a:latin typeface="JKOMO L+ Courier"/>
            </a:endParaRPr>
          </a:p>
          <a:p>
            <a:pPr marL="457200"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EXCEPTPGNET</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SPACING</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minSpacing</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DESIGNRULEWIDTH</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WIDTH</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width</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PATH</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PATH</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RECT</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RECT</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POLYGON</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POLYGON</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VIA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viaName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VIA</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viaName</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 ... </a:t>
            </a:r>
          </a:p>
          <a:p>
            <a:pPr marL="0" indent="0">
              <a:lnSpc>
                <a:spcPct val="100000"/>
              </a:lnSpc>
              <a:spcBef>
                <a:spcPts val="0"/>
              </a:spcBef>
              <a:buNone/>
            </a:pPr>
            <a:r>
              <a:rPr lang="en-US" sz="1500" b="1" i="0" u="none" strike="noStrike" baseline="0" dirty="0">
                <a:solidFill>
                  <a:srgbClr val="000096"/>
                </a:solidFill>
                <a:latin typeface="JKOMN L+ Courier"/>
              </a:rPr>
              <a:t>END</a:t>
            </a:r>
            <a:r>
              <a:rPr lang="en-US" sz="1500" b="0" u="none" strike="noStrike" baseline="0" dirty="0">
                <a:solidFill>
                  <a:srgbClr val="000000"/>
                </a:solidFill>
                <a:latin typeface="JKOMO L+ Courier"/>
              </a:rPr>
              <a:t>]</a:t>
            </a:r>
            <a:endParaRPr lang="en-US" sz="1500" dirty="0"/>
          </a:p>
        </p:txBody>
      </p:sp>
      <p:sp>
        <p:nvSpPr>
          <p:cNvPr id="14" name="Left Bracket 13">
            <a:extLst>
              <a:ext uri="{FF2B5EF4-FFF2-40B4-BE49-F238E27FC236}">
                <a16:creationId xmlns:a16="http://schemas.microsoft.com/office/drawing/2014/main" id="{54DD6D97-F74F-4B06-8741-0CA4BCFC19FA}"/>
              </a:ext>
            </a:extLst>
          </p:cNvPr>
          <p:cNvSpPr/>
          <p:nvPr/>
        </p:nvSpPr>
        <p:spPr bwMode="auto">
          <a:xfrm>
            <a:off x="2799710" y="708664"/>
            <a:ext cx="138897" cy="3242301"/>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61554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37649-FCF1-48F9-BD18-75B435AC8103}"/>
              </a:ext>
            </a:extLst>
          </p:cNvPr>
          <p:cNvSpPr>
            <a:spLocks noGrp="1"/>
          </p:cNvSpPr>
          <p:nvPr>
            <p:ph idx="1"/>
          </p:nvPr>
        </p:nvSpPr>
        <p:spPr/>
        <p:txBody>
          <a:bodyPr/>
          <a:lstStyle/>
          <a:p>
            <a:r>
              <a:rPr lang="en-US" dirty="0"/>
              <a:t>Tech LEF Files</a:t>
            </a:r>
          </a:p>
          <a:p>
            <a:pPr lvl="1"/>
            <a:r>
              <a:rPr lang="en-US" dirty="0">
                <a:latin typeface="Cambria" panose="02040503050406030204" pitchFamily="18" charset="0"/>
                <a:ea typeface="Cambria" panose="02040503050406030204" pitchFamily="18" charset="0"/>
              </a:rPr>
              <a:t>Text file in ASCII format</a:t>
            </a:r>
            <a:endParaRPr lang="en-US" dirty="0"/>
          </a:p>
          <a:p>
            <a:pPr lvl="1"/>
            <a:r>
              <a:rPr lang="en-US" dirty="0"/>
              <a:t>Contain technology info for design</a:t>
            </a:r>
          </a:p>
          <a:p>
            <a:pPr lvl="1"/>
            <a:r>
              <a:rPr lang="en-US" dirty="0"/>
              <a:t>Synopsys uses .</a:t>
            </a:r>
            <a:r>
              <a:rPr lang="en-US" dirty="0" err="1"/>
              <a:t>tf</a:t>
            </a:r>
            <a:r>
              <a:rPr lang="en-US" dirty="0"/>
              <a:t> files</a:t>
            </a:r>
          </a:p>
          <a:p>
            <a:pPr lvl="1"/>
            <a:r>
              <a:rPr lang="en-US" dirty="0"/>
              <a:t>Cadence uses .</a:t>
            </a:r>
            <a:r>
              <a:rPr lang="en-US" dirty="0" err="1"/>
              <a:t>tlef</a:t>
            </a:r>
            <a:r>
              <a:rPr lang="en-US" dirty="0"/>
              <a:t> files</a:t>
            </a:r>
          </a:p>
          <a:p>
            <a:r>
              <a:rPr lang="en-US" dirty="0"/>
              <a:t>Liberty (LIB) Files</a:t>
            </a:r>
          </a:p>
          <a:p>
            <a:pPr lvl="1"/>
            <a:r>
              <a:rPr lang="en-US" dirty="0">
                <a:latin typeface="Cambria" panose="02040503050406030204" pitchFamily="18" charset="0"/>
                <a:ea typeface="Cambria" panose="02040503050406030204" pitchFamily="18" charset="0"/>
              </a:rPr>
              <a:t>Text file in ASCII format</a:t>
            </a:r>
          </a:p>
          <a:p>
            <a:pPr lvl="1"/>
            <a:r>
              <a:rPr lang="en-US" dirty="0">
                <a:latin typeface="Cambria" panose="02040503050406030204" pitchFamily="18" charset="0"/>
                <a:ea typeface="Cambria" panose="02040503050406030204" pitchFamily="18" charset="0"/>
              </a:rPr>
              <a:t>Contain timing and electrical info associated with standard library cells</a:t>
            </a:r>
          </a:p>
        </p:txBody>
      </p:sp>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Tech LEF &amp; Liberty Files</a:t>
            </a:r>
          </a:p>
        </p:txBody>
      </p:sp>
    </p:spTree>
    <p:extLst>
      <p:ext uri="{BB962C8B-B14F-4D97-AF65-F5344CB8AC3E}">
        <p14:creationId xmlns:p14="http://schemas.microsoft.com/office/powerpoint/2010/main" val="3236487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p:txBody>
          <a:bodyPr/>
          <a:lstStyle/>
          <a:p>
            <a:r>
              <a:rPr lang="en-US" dirty="0"/>
              <a:t>Prior Work - LEF QA Script</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p:txBody>
          <a:bodyPr/>
          <a:lstStyle/>
          <a:p>
            <a:r>
              <a:rPr lang="en-US" dirty="0"/>
              <a:t>Tech LEF Files</a:t>
            </a:r>
          </a:p>
          <a:p>
            <a:pPr lvl="1"/>
            <a:r>
              <a:rPr lang="en-US" dirty="0"/>
              <a:t>Finds and extracts layer definitions</a:t>
            </a:r>
          </a:p>
          <a:p>
            <a:r>
              <a:rPr lang="en-US" dirty="0"/>
              <a:t>LEF Files</a:t>
            </a:r>
          </a:p>
          <a:p>
            <a:pPr lvl="1"/>
            <a:r>
              <a:rPr lang="en-US" dirty="0"/>
              <a:t>Finds and extracts property/cell info into hierarchy of hash tables</a:t>
            </a:r>
          </a:p>
          <a:p>
            <a:pPr lvl="1"/>
            <a:r>
              <a:rPr lang="en-US" dirty="0"/>
              <a:t>Sorts extracted info in hash tables</a:t>
            </a:r>
          </a:p>
          <a:p>
            <a:pPr lvl="1"/>
            <a:r>
              <a:rPr lang="en-US" dirty="0"/>
              <a:t>Prints sorted info to new LEF file</a:t>
            </a:r>
          </a:p>
          <a:p>
            <a:r>
              <a:rPr lang="en-US" dirty="0"/>
              <a:t>LIB Files</a:t>
            </a:r>
          </a:p>
          <a:p>
            <a:pPr lvl="1"/>
            <a:r>
              <a:rPr lang="en-US" dirty="0"/>
              <a:t>Extracts area property and pin properties of cells from LIBs in user-specified directory(s)</a:t>
            </a:r>
          </a:p>
          <a:p>
            <a:r>
              <a:rPr lang="en-US" dirty="0"/>
              <a:t>Compares sorted LEF files</a:t>
            </a:r>
          </a:p>
          <a:p>
            <a:r>
              <a:rPr lang="en-US" dirty="0"/>
              <a:t>Compares cell info between LEF and LIB files</a:t>
            </a:r>
          </a:p>
        </p:txBody>
      </p:sp>
    </p:spTree>
    <p:extLst>
      <p:ext uri="{BB962C8B-B14F-4D97-AF65-F5344CB8AC3E}">
        <p14:creationId xmlns:p14="http://schemas.microsoft.com/office/powerpoint/2010/main" val="1381289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005C89-1162-44A9-A13E-80E1B88D5ECE}"/>
              </a:ext>
            </a:extLst>
          </p:cNvPr>
          <p:cNvSpPr>
            <a:spLocks noGrp="1"/>
          </p:cNvSpPr>
          <p:nvPr>
            <p:ph idx="1"/>
          </p:nvPr>
        </p:nvSpPr>
        <p:spPr>
          <a:xfrm>
            <a:off x="324465" y="681036"/>
            <a:ext cx="11543070" cy="5795964"/>
          </a:xfrm>
        </p:spPr>
        <p:txBody>
          <a:bodyPr/>
          <a:lstStyle/>
          <a:p>
            <a:r>
              <a:rPr lang="en-US" sz="2400" dirty="0"/>
              <a:t>Script must be executed at top of a library</a:t>
            </a:r>
          </a:p>
          <a:p>
            <a:pPr lvl="1"/>
            <a:r>
              <a:rPr lang="en-US" sz="2000" dirty="0"/>
              <a:t>Can instead pass a path to working directory using ‘-w’ option</a:t>
            </a:r>
          </a:p>
          <a:p>
            <a:pPr lvl="1"/>
            <a:r>
              <a:rPr lang="en-US" sz="2000" dirty="0"/>
              <a:t>/config, /pnr, and /syn directories need to be seen below run location</a:t>
            </a:r>
          </a:p>
          <a:p>
            <a:r>
              <a:rPr lang="en-US" sz="2400" dirty="0"/>
              <a:t>First TLEF/TF file found is parsed for its layer definitions</a:t>
            </a:r>
          </a:p>
          <a:p>
            <a:pPr lvl="1"/>
            <a:r>
              <a:rPr lang="en-US" sz="2000" dirty="0"/>
              <a:t>Can choose specific file using ‘-t’ option</a:t>
            </a:r>
          </a:p>
          <a:p>
            <a:r>
              <a:rPr lang="en-US" sz="2400" dirty="0"/>
              <a:t>All LEF files found are parsed and sorted</a:t>
            </a:r>
          </a:p>
          <a:p>
            <a:r>
              <a:rPr lang="en-US" sz="2400" dirty="0"/>
              <a:t>User is prompted to select the LIB directory</a:t>
            </a:r>
          </a:p>
          <a:p>
            <a:pPr lvl="1"/>
            <a:r>
              <a:rPr lang="en-US" sz="2000" dirty="0"/>
              <a:t>Chosen from directories seen under /syn</a:t>
            </a:r>
          </a:p>
          <a:p>
            <a:endParaRPr lang="en-US" sz="2400" dirty="0"/>
          </a:p>
          <a:p>
            <a:endParaRPr lang="en-US" sz="2400" dirty="0"/>
          </a:p>
          <a:p>
            <a:endParaRPr lang="en-US" sz="2400" dirty="0"/>
          </a:p>
          <a:p>
            <a:endParaRPr lang="en-US" sz="2400" dirty="0"/>
          </a:p>
          <a:p>
            <a:r>
              <a:rPr lang="en-US" sz="2400" dirty="0"/>
              <a:t>Output files placed in same directory as LEF files (/pnr)</a:t>
            </a:r>
          </a:p>
          <a:p>
            <a:pPr lvl="1"/>
            <a:r>
              <a:rPr lang="en-US" sz="2000" dirty="0"/>
              <a:t>If user doesn’t have permission to write there, a folder is created in user’s home</a:t>
            </a:r>
          </a:p>
        </p:txBody>
      </p:sp>
      <p:sp>
        <p:nvSpPr>
          <p:cNvPr id="3" name="Text Placeholder 2">
            <a:extLst>
              <a:ext uri="{FF2B5EF4-FFF2-40B4-BE49-F238E27FC236}">
                <a16:creationId xmlns:a16="http://schemas.microsoft.com/office/drawing/2014/main" id="{628CED47-76A9-4126-B33B-3C153CC5D465}"/>
              </a:ext>
            </a:extLst>
          </p:cNvPr>
          <p:cNvSpPr>
            <a:spLocks noGrp="1"/>
          </p:cNvSpPr>
          <p:nvPr>
            <p:ph type="body" sz="quarter" idx="14"/>
          </p:nvPr>
        </p:nvSpPr>
        <p:spPr/>
        <p:txBody>
          <a:bodyPr/>
          <a:lstStyle/>
          <a:p>
            <a:r>
              <a:rPr lang="en-US" dirty="0"/>
              <a:t>Prior Work - Script Execution</a:t>
            </a:r>
          </a:p>
        </p:txBody>
      </p:sp>
      <p:pic>
        <p:nvPicPr>
          <p:cNvPr id="5" name="Picture 4">
            <a:extLst>
              <a:ext uri="{FF2B5EF4-FFF2-40B4-BE49-F238E27FC236}">
                <a16:creationId xmlns:a16="http://schemas.microsoft.com/office/drawing/2014/main" id="{36BEC958-B630-49CC-B697-F1BBFF591752}"/>
              </a:ext>
            </a:extLst>
          </p:cNvPr>
          <p:cNvPicPr>
            <a:picLocks noChangeAspect="1"/>
          </p:cNvPicPr>
          <p:nvPr/>
        </p:nvPicPr>
        <p:blipFill rotWithShape="1">
          <a:blip r:embed="rId3">
            <a:extLst>
              <a:ext uri="{28A0092B-C50C-407E-A947-70E740481C1C}">
                <a14:useLocalDpi xmlns:a14="http://schemas.microsoft.com/office/drawing/2010/main" val="0"/>
              </a:ext>
            </a:extLst>
          </a:blip>
          <a:srcRect l="245" t="1113" r="-1"/>
          <a:stretch/>
        </p:blipFill>
        <p:spPr>
          <a:xfrm>
            <a:off x="2323617" y="3845689"/>
            <a:ext cx="7563329" cy="1761361"/>
          </a:xfrm>
          <a:prstGeom prst="rect">
            <a:avLst/>
          </a:prstGeom>
          <a:solidFill>
            <a:schemeClr val="accent1"/>
          </a:solidFill>
        </p:spPr>
      </p:pic>
    </p:spTree>
    <p:extLst>
      <p:ext uri="{BB962C8B-B14F-4D97-AF65-F5344CB8AC3E}">
        <p14:creationId xmlns:p14="http://schemas.microsoft.com/office/powerpoint/2010/main" val="1904953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005C89-1162-44A9-A13E-80E1B88D5ECE}"/>
              </a:ext>
            </a:extLst>
          </p:cNvPr>
          <p:cNvSpPr>
            <a:spLocks noGrp="1"/>
          </p:cNvSpPr>
          <p:nvPr>
            <p:ph idx="1"/>
          </p:nvPr>
        </p:nvSpPr>
        <p:spPr>
          <a:xfrm>
            <a:off x="324465" y="681036"/>
            <a:ext cx="11543070" cy="5795964"/>
          </a:xfrm>
        </p:spPr>
        <p:txBody>
          <a:bodyPr/>
          <a:lstStyle/>
          <a:p>
            <a:r>
              <a:rPr lang="en-US" sz="2400" dirty="0"/>
              <a:t>Specify working directory</a:t>
            </a:r>
          </a:p>
          <a:p>
            <a:pPr lvl="1"/>
            <a:r>
              <a:rPr lang="en-US" sz="2000" dirty="0"/>
              <a:t>-w, --</a:t>
            </a:r>
            <a:r>
              <a:rPr lang="en-US" sz="2000" dirty="0" err="1"/>
              <a:t>wsdir</a:t>
            </a:r>
            <a:r>
              <a:rPr lang="en-US" sz="2000" dirty="0"/>
              <a:t>=WSDIR</a:t>
            </a:r>
          </a:p>
          <a:p>
            <a:r>
              <a:rPr lang="en-US" sz="2400" dirty="0"/>
              <a:t>Print debugging information</a:t>
            </a:r>
          </a:p>
          <a:p>
            <a:pPr lvl="1"/>
            <a:r>
              <a:rPr lang="en-US" sz="2000" dirty="0"/>
              <a:t>-d, --debug</a:t>
            </a:r>
          </a:p>
          <a:p>
            <a:r>
              <a:rPr lang="en-US" sz="2400" dirty="0"/>
              <a:t>Specify liberty file directory</a:t>
            </a:r>
          </a:p>
          <a:p>
            <a:pPr lvl="1"/>
            <a:r>
              <a:rPr lang="en-US" sz="2000" dirty="0"/>
              <a:t>-l, --liberty=LIBERTY</a:t>
            </a:r>
          </a:p>
          <a:p>
            <a:r>
              <a:rPr lang="en-US" sz="2400" dirty="0"/>
              <a:t>Specify path to technology LEF</a:t>
            </a:r>
          </a:p>
          <a:p>
            <a:pPr lvl="1"/>
            <a:r>
              <a:rPr lang="en-US" sz="2000" dirty="0"/>
              <a:t>-t, TLEF</a:t>
            </a:r>
          </a:p>
          <a:p>
            <a:r>
              <a:rPr lang="en-US" sz="2400" dirty="0"/>
              <a:t>Skip printing large errors (&gt;1000 lines)</a:t>
            </a:r>
          </a:p>
          <a:p>
            <a:pPr lvl="1"/>
            <a:r>
              <a:rPr lang="en-US" sz="2000" dirty="0"/>
              <a:t>-i</a:t>
            </a:r>
          </a:p>
          <a:p>
            <a:r>
              <a:rPr lang="en-US" sz="2400" dirty="0"/>
              <a:t>Print help menu</a:t>
            </a:r>
          </a:p>
          <a:p>
            <a:pPr lvl="1"/>
            <a:r>
              <a:rPr lang="en-US" sz="2000" dirty="0"/>
              <a:t>-h, --help</a:t>
            </a:r>
          </a:p>
          <a:p>
            <a:endParaRPr lang="en-US" sz="2400" dirty="0"/>
          </a:p>
        </p:txBody>
      </p:sp>
      <p:sp>
        <p:nvSpPr>
          <p:cNvPr id="3" name="Text Placeholder 2">
            <a:extLst>
              <a:ext uri="{FF2B5EF4-FFF2-40B4-BE49-F238E27FC236}">
                <a16:creationId xmlns:a16="http://schemas.microsoft.com/office/drawing/2014/main" id="{628CED47-76A9-4126-B33B-3C153CC5D465}"/>
              </a:ext>
            </a:extLst>
          </p:cNvPr>
          <p:cNvSpPr>
            <a:spLocks noGrp="1"/>
          </p:cNvSpPr>
          <p:nvPr>
            <p:ph type="body" sz="quarter" idx="14"/>
          </p:nvPr>
        </p:nvSpPr>
        <p:spPr/>
        <p:txBody>
          <a:bodyPr/>
          <a:lstStyle/>
          <a:p>
            <a:r>
              <a:rPr lang="en-US" dirty="0"/>
              <a:t>Prior Work - Script Options</a:t>
            </a:r>
          </a:p>
        </p:txBody>
      </p:sp>
    </p:spTree>
    <p:extLst>
      <p:ext uri="{BB962C8B-B14F-4D97-AF65-F5344CB8AC3E}">
        <p14:creationId xmlns:p14="http://schemas.microsoft.com/office/powerpoint/2010/main" val="3370900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p:txBody>
          <a:bodyPr/>
          <a:lstStyle/>
          <a:p>
            <a:r>
              <a:rPr lang="en-US" dirty="0"/>
              <a:t>Problems &amp; Goals</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p:txBody>
          <a:bodyPr/>
          <a:lstStyle/>
          <a:p>
            <a:r>
              <a:rPr lang="en-US" sz="2400" dirty="0">
                <a:solidFill>
                  <a:srgbClr val="FF0000"/>
                </a:solidFill>
              </a:rPr>
              <a:t>No documentation of which LEF syntax keywords aren’t in script</a:t>
            </a:r>
          </a:p>
          <a:p>
            <a:r>
              <a:rPr lang="en-US" sz="2400" dirty="0">
                <a:solidFill>
                  <a:srgbClr val="FF0000"/>
                </a:solidFill>
              </a:rPr>
              <a:t>Flowcharts</a:t>
            </a:r>
          </a:p>
          <a:p>
            <a:pPr lvl="1"/>
            <a:r>
              <a:rPr lang="en-US" sz="2000" dirty="0">
                <a:solidFill>
                  <a:srgbClr val="FF0000"/>
                </a:solidFill>
              </a:rPr>
              <a:t>Poorly represent codebase, not easy to understand</a:t>
            </a:r>
            <a:endParaRPr lang="en-US" sz="2400" dirty="0">
              <a:solidFill>
                <a:srgbClr val="FF0000"/>
              </a:solidFill>
            </a:endParaRPr>
          </a:p>
          <a:p>
            <a:r>
              <a:rPr lang="en-US" sz="2400" dirty="0">
                <a:solidFill>
                  <a:srgbClr val="FF0000"/>
                </a:solidFill>
              </a:rPr>
              <a:t>Port Pin Layers are not sorted correctly</a:t>
            </a:r>
          </a:p>
          <a:p>
            <a:r>
              <a:rPr lang="en-US" sz="2400" dirty="0">
                <a:solidFill>
                  <a:srgbClr val="FF0000"/>
                </a:solidFill>
              </a:rPr>
              <a:t>No option to manually pass in and sort LEF files</a:t>
            </a:r>
          </a:p>
          <a:p>
            <a:r>
              <a:rPr lang="en-US" sz="2400" dirty="0">
                <a:solidFill>
                  <a:srgbClr val="FF0000"/>
                </a:solidFill>
              </a:rPr>
              <a:t>Script execution Clarity</a:t>
            </a:r>
          </a:p>
          <a:p>
            <a:pPr lvl="1"/>
            <a:r>
              <a:rPr lang="en-US" sz="2000" dirty="0">
                <a:solidFill>
                  <a:srgbClr val="FF0000"/>
                </a:solidFill>
              </a:rPr>
              <a:t>Help menu not displayed when executing without options</a:t>
            </a:r>
          </a:p>
          <a:p>
            <a:pPr lvl="1"/>
            <a:r>
              <a:rPr lang="en-US" sz="2000" dirty="0">
                <a:solidFill>
                  <a:srgbClr val="FF0000"/>
                </a:solidFill>
              </a:rPr>
              <a:t>Proper execution is not clear to new users</a:t>
            </a:r>
          </a:p>
          <a:p>
            <a:pPr lvl="1"/>
            <a:r>
              <a:rPr lang="en-US" sz="2000" dirty="0">
                <a:solidFill>
                  <a:srgbClr val="FF0000"/>
                </a:solidFill>
              </a:rPr>
              <a:t>Output file location not clear to users</a:t>
            </a:r>
          </a:p>
          <a:p>
            <a:r>
              <a:rPr lang="en-US" sz="2400" dirty="0">
                <a:solidFill>
                  <a:srgbClr val="FF0000"/>
                </a:solidFill>
              </a:rPr>
              <a:t>Miscellaneous</a:t>
            </a:r>
          </a:p>
          <a:p>
            <a:pPr lvl="1"/>
            <a:r>
              <a:rPr lang="en-US" sz="2000" dirty="0">
                <a:solidFill>
                  <a:srgbClr val="FF0000"/>
                </a:solidFill>
              </a:rPr>
              <a:t>Output files are hidden</a:t>
            </a:r>
          </a:p>
          <a:p>
            <a:pPr lvl="1"/>
            <a:r>
              <a:rPr lang="en-US" sz="2000" dirty="0">
                <a:solidFill>
                  <a:srgbClr val="FF0000"/>
                </a:solidFill>
              </a:rPr>
              <a:t>Origin of errors is not clear for all tests</a:t>
            </a:r>
          </a:p>
          <a:p>
            <a:r>
              <a:rPr lang="en-US" sz="2400" b="1" dirty="0">
                <a:solidFill>
                  <a:srgbClr val="92D050"/>
                </a:solidFill>
              </a:rPr>
              <a:t>Goals: Fix the above problems and any other problems not yet identified</a:t>
            </a:r>
          </a:p>
        </p:txBody>
      </p:sp>
    </p:spTree>
    <p:extLst>
      <p:ext uri="{BB962C8B-B14F-4D97-AF65-F5344CB8AC3E}">
        <p14:creationId xmlns:p14="http://schemas.microsoft.com/office/powerpoint/2010/main" val="1856411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Identify Keyword Discrepancies</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5" y="681035"/>
            <a:ext cx="10587949"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dirty="0">
                <a:latin typeface="JKOMN L+ Courier"/>
              </a:rPr>
              <a:t>[</a:t>
            </a:r>
            <a:r>
              <a:rPr lang="en-US" sz="1500" b="1" i="0" u="none" strike="noStrike" baseline="0" dirty="0">
                <a:highlight>
                  <a:srgbClr val="FF7D7D"/>
                </a:highlight>
                <a:latin typeface="JKOMN L+ Courier"/>
              </a:rPr>
              <a:t>VERSION</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highlight>
                  <a:srgbClr val="FF7D7D"/>
                </a:highlight>
                <a:latin typeface="JKOMN L+ Courier"/>
              </a:rPr>
              <a:t>BUSBITCHARS</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highlight>
                  <a:srgbClr val="FF7D7D"/>
                </a:highlight>
                <a:latin typeface="JKOMN L+ Courier"/>
              </a:rPr>
              <a:t>DIVIDERCHAR</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highlight>
                  <a:srgbClr val="7DFF7D"/>
                </a:highlight>
                <a:latin typeface="JKOMN L+ Courier"/>
              </a:rPr>
              <a:t>VIA</a:t>
            </a:r>
            <a:r>
              <a:rPr lang="en-US" sz="1500" i="0" u="none" strike="noStrike" baseline="0" dirty="0">
                <a:latin typeface="JKOMN L+ Courier"/>
              </a:rPr>
              <a:t> statement] …</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highlight>
                  <a:srgbClr val="FF7D7D"/>
                </a:highlight>
                <a:latin typeface="JKOMN L+ Courier"/>
              </a:rPr>
              <a:t>SITE</a:t>
            </a:r>
            <a:r>
              <a:rPr lang="en-US" sz="1500" i="0" u="none" strike="noStrike" baseline="0" dirty="0">
                <a:latin typeface="JKOMN L+ Courier"/>
              </a:rPr>
              <a:t> statement]</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latin typeface="JKOMN L+ Courier"/>
              </a:rPr>
              <a:t>MACRO</a:t>
            </a:r>
            <a:r>
              <a:rPr lang="en-US" sz="1500" i="0" u="none" strike="noStrike" baseline="0" dirty="0">
                <a:latin typeface="JKOMN L+ Courier"/>
              </a:rPr>
              <a:t> statement] …</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highlight>
                  <a:srgbClr val="7DFF7D"/>
                </a:highlight>
                <a:latin typeface="JKOMN L+ Courier"/>
              </a:rPr>
              <a:t>BEGINEXT</a:t>
            </a:r>
            <a:r>
              <a:rPr lang="en-US" sz="1500" i="0" u="none" strike="noStrike" baseline="0" dirty="0">
                <a:latin typeface="JKOMN L+ Courier"/>
              </a:rPr>
              <a:t> statement] …</a:t>
            </a:r>
          </a:p>
          <a:p>
            <a:pPr marL="0" indent="0">
              <a:lnSpc>
                <a:spcPct val="100000"/>
              </a:lnSpc>
              <a:spcBef>
                <a:spcPts val="0"/>
              </a:spcBef>
              <a:buNone/>
            </a:pPr>
            <a:r>
              <a:rPr lang="en-US" sz="1500" i="0" u="none" strike="noStrike" baseline="0" dirty="0">
                <a:latin typeface="JKOMN L+ Courier"/>
              </a:rPr>
              <a:t>[</a:t>
            </a:r>
            <a:r>
              <a:rPr lang="en-US" sz="1500" b="1" i="0" u="none" strike="noStrike" baseline="0" dirty="0">
                <a:latin typeface="JKOMN L+ Courier"/>
              </a:rPr>
              <a:t>END</a:t>
            </a:r>
            <a:r>
              <a:rPr lang="en-US" sz="1500" i="0" u="none" strike="noStrike" baseline="0" dirty="0">
                <a:latin typeface="JKOMN L+ Courier"/>
              </a:rPr>
              <a:t> </a:t>
            </a:r>
            <a:r>
              <a:rPr lang="en-US" sz="1500" b="1" i="0" u="none" strike="noStrike" baseline="0" dirty="0">
                <a:latin typeface="JKOMN L+ Courier"/>
              </a:rPr>
              <a:t>LIBRARY</a:t>
            </a:r>
            <a:r>
              <a:rPr lang="en-US" sz="1500" i="0" u="none" strike="noStrike" baseline="0" dirty="0">
                <a:latin typeface="JKOMN L+ Courier"/>
              </a:rPr>
              <a:t>]</a:t>
            </a:r>
          </a:p>
          <a:p>
            <a:pPr marL="0" indent="0">
              <a:lnSpc>
                <a:spcPct val="100000"/>
              </a:lnSpc>
              <a:spcBef>
                <a:spcPts val="0"/>
              </a:spcBef>
              <a:buNone/>
            </a:pPr>
            <a:endParaRPr lang="en-US" sz="1500" dirty="0">
              <a:latin typeface="JKOMN L+ Courier"/>
            </a:endParaRPr>
          </a:p>
          <a:p>
            <a:pPr marL="0" indent="0">
              <a:lnSpc>
                <a:spcPct val="100000"/>
              </a:lnSpc>
              <a:spcBef>
                <a:spcPts val="0"/>
              </a:spcBef>
              <a:buNone/>
            </a:pPr>
            <a:endParaRPr lang="en-US" sz="1500" i="0" u="none" strike="noStrike" baseline="0" dirty="0">
              <a:latin typeface="JKOMN L+ Courier"/>
            </a:endParaRPr>
          </a:p>
          <a:p>
            <a:pPr marL="0" indent="0">
              <a:lnSpc>
                <a:spcPct val="100000"/>
              </a:lnSpc>
              <a:spcBef>
                <a:spcPts val="0"/>
              </a:spcBef>
              <a:buNone/>
            </a:pPr>
            <a:endParaRPr lang="en-US" sz="1500" dirty="0">
              <a:latin typeface="JKOMN L+ Courier"/>
            </a:endParaRPr>
          </a:p>
          <a:p>
            <a:pPr marL="0" indent="0">
              <a:lnSpc>
                <a:spcPct val="100000"/>
              </a:lnSpc>
              <a:spcBef>
                <a:spcPts val="0"/>
              </a:spcBef>
              <a:buNone/>
            </a:pPr>
            <a:endParaRPr lang="en-US" sz="1500" i="0" u="none" strike="noStrike" baseline="0" dirty="0">
              <a:latin typeface="JKOMN L+ Courier"/>
            </a:endParaRPr>
          </a:p>
          <a:p>
            <a:pPr marL="0" indent="0">
              <a:lnSpc>
                <a:spcPct val="100000"/>
              </a:lnSpc>
              <a:spcBef>
                <a:spcPts val="0"/>
              </a:spcBef>
              <a:buNone/>
            </a:pPr>
            <a:r>
              <a:rPr lang="en-US" sz="1500" b="0" i="0" u="none" strike="noStrike" baseline="0" dirty="0">
                <a:latin typeface="JKOMN L+ Courier"/>
              </a:rPr>
              <a:t>{</a:t>
            </a:r>
            <a:r>
              <a:rPr lang="en-US" sz="1500" b="1" i="0" u="none" strike="noStrike" baseline="0" dirty="0">
                <a:latin typeface="JKOMN L+ Courier"/>
              </a:rPr>
              <a:t>LAYER</a:t>
            </a:r>
            <a:r>
              <a:rPr lang="en-US" sz="1500" b="0" i="0" u="none" strike="noStrike" baseline="0" dirty="0">
                <a:latin typeface="JKOMN L+ Courier"/>
              </a:rPr>
              <a:t> </a:t>
            </a:r>
            <a:r>
              <a:rPr lang="en-US" sz="1500" b="0" i="1" u="none" strike="noStrike" baseline="0" dirty="0" err="1">
                <a:latin typeface="JKOMO L+ Courier"/>
              </a:rPr>
              <a:t>layerName</a:t>
            </a:r>
            <a:endParaRPr lang="en-US" sz="1500" i="1" dirty="0">
              <a:latin typeface="JKOMO L+ Courier"/>
            </a:endParaRP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highlight>
                  <a:srgbClr val="7DFF7D"/>
                </a:highlight>
                <a:latin typeface="JKOMN L+ Courier"/>
              </a:rPr>
              <a:t>EXCEPTPGNET</a:t>
            </a:r>
            <a:r>
              <a:rPr lang="en-US" sz="1500" b="0" i="0" u="none" strike="noStrike" baseline="0" dirty="0">
                <a:latin typeface="JKOMN L+ Courier"/>
              </a:rPr>
              <a:t>] [</a:t>
            </a:r>
            <a:r>
              <a:rPr lang="en-US" sz="1500" b="1" i="0" u="none" strike="noStrike" baseline="0" dirty="0">
                <a:highlight>
                  <a:srgbClr val="7DFF7D"/>
                </a:highlight>
                <a:latin typeface="JKOMN L+ Courier"/>
              </a:rPr>
              <a:t>SPACING</a:t>
            </a:r>
            <a:r>
              <a:rPr lang="en-US" sz="1500" b="0" i="0" u="none" strike="noStrike" baseline="0" dirty="0">
                <a:latin typeface="JKOMN L+ Courier"/>
              </a:rPr>
              <a:t> </a:t>
            </a:r>
            <a:r>
              <a:rPr lang="en-US" sz="1500" b="0" i="1" u="none" strike="noStrike" baseline="0" dirty="0" err="1">
                <a:latin typeface="JKOMO L+ Courier"/>
              </a:rPr>
              <a:t>minSpacing</a:t>
            </a:r>
            <a:r>
              <a:rPr lang="en-US" sz="1500" b="0" i="1" u="none" strike="noStrike" baseline="0" dirty="0">
                <a:latin typeface="JKOMO L+ Courier"/>
              </a:rPr>
              <a:t> </a:t>
            </a:r>
            <a:r>
              <a:rPr lang="en-US" sz="1500" b="0" i="0" u="none" strike="noStrike" baseline="0" dirty="0">
                <a:latin typeface="JKOMN L+ Courier"/>
              </a:rPr>
              <a:t>| </a:t>
            </a:r>
            <a:r>
              <a:rPr lang="en-US" sz="1500" b="1" i="0" u="none" strike="noStrike" baseline="0" dirty="0">
                <a:highlight>
                  <a:srgbClr val="7DFF7D"/>
                </a:highlight>
                <a:latin typeface="JKOMN L+ Courier"/>
              </a:rPr>
              <a:t>DESIGNRULEWIDTH</a:t>
            </a:r>
            <a:r>
              <a:rPr lang="en-US" sz="1500" b="0" i="0" u="none" strike="noStrike" baseline="0" dirty="0">
                <a:latin typeface="JKOMN L+ Courier"/>
              </a:rPr>
              <a:t> </a:t>
            </a:r>
            <a:r>
              <a:rPr lang="en-US" sz="1500" b="0" i="1" u="none" strike="noStrike" baseline="0" dirty="0">
                <a:latin typeface="JKOMO L+ Courier"/>
              </a:rPr>
              <a:t>value</a:t>
            </a:r>
            <a:r>
              <a:rPr lang="en-US" sz="1500" b="0" i="0" u="none" strike="noStrike" baseline="0" dirty="0">
                <a:latin typeface="JKOMN L+ Courier"/>
              </a:rPr>
              <a:t>] ;</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highlight>
                  <a:srgbClr val="7DFF7D"/>
                </a:highlight>
                <a:latin typeface="JKOMN L+ Courier"/>
              </a:rPr>
              <a:t>WIDTH</a:t>
            </a:r>
            <a:r>
              <a:rPr lang="en-US" sz="1500" b="0" i="0" u="none" strike="noStrike" baseline="0" dirty="0">
                <a:latin typeface="JKOMN L+ Courier"/>
              </a:rPr>
              <a:t> </a:t>
            </a:r>
            <a:r>
              <a:rPr lang="en-US" sz="1500" b="0" i="1" u="none" strike="noStrike" baseline="0" dirty="0" err="1">
                <a:latin typeface="JKOMO L+ Courier"/>
              </a:rPr>
              <a:t>width</a:t>
            </a:r>
            <a:r>
              <a:rPr lang="en-US" sz="1500" b="0" i="1" u="none" strike="noStrike" baseline="0" dirty="0">
                <a:latin typeface="JKOMO L+ Courier"/>
              </a:rPr>
              <a:t> </a:t>
            </a:r>
            <a:r>
              <a:rPr lang="en-US" sz="1500" b="0" i="0" u="none" strike="noStrike" baseline="0" dirty="0">
                <a:latin typeface="JKOMN L+ Courier"/>
              </a:rPr>
              <a:t>;]</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highlight>
                  <a:srgbClr val="7DFF7D"/>
                </a:highlight>
                <a:latin typeface="JKOMN L+ Courier"/>
              </a:rPr>
              <a:t>PATH</a:t>
            </a:r>
            <a:r>
              <a:rPr lang="en-US" sz="1500" b="0" i="0" u="none" strike="noStrike" baseline="0" dirty="0">
                <a:latin typeface="JKOMN L+ Courier"/>
              </a:rPr>
              <a:t> [</a:t>
            </a:r>
            <a:r>
              <a:rPr lang="en-US" sz="1500" b="1" i="0" u="none" strike="noStrike" baseline="0" dirty="0">
                <a:highlight>
                  <a:srgbClr val="7DFF7D"/>
                </a:highlight>
                <a:latin typeface="JKOMN L+ Courier"/>
              </a:rPr>
              <a:t>MASK</a:t>
            </a:r>
            <a:r>
              <a:rPr lang="en-US" sz="1500" b="0" i="0" u="none" strike="noStrike" baseline="0" dirty="0">
                <a:latin typeface="JKOMN L+ Courier"/>
              </a:rPr>
              <a:t> </a:t>
            </a:r>
            <a:r>
              <a:rPr lang="en-US" sz="1500" b="0" i="1" u="none" strike="noStrike" baseline="0" dirty="0" err="1">
                <a:latin typeface="JKOMO L+ Courier"/>
              </a:rPr>
              <a:t>maskNum</a:t>
            </a:r>
            <a:r>
              <a:rPr lang="en-US" sz="1500" b="0" i="0" u="none" strike="noStrike" baseline="0" dirty="0">
                <a:latin typeface="JKOMN L+ Courier"/>
              </a:rPr>
              <a:t>] </a:t>
            </a:r>
            <a:r>
              <a:rPr lang="en-US" sz="1500" b="0" i="1" u="none" strike="noStrike" baseline="0" dirty="0">
                <a:latin typeface="JKOMO L+ Courier"/>
              </a:rPr>
              <a:t>pt </a:t>
            </a:r>
            <a:r>
              <a:rPr lang="en-US" sz="1500" b="0" i="0" u="none" strike="noStrike" baseline="0" dirty="0">
                <a:latin typeface="JKOMN L+ Courier"/>
              </a:rPr>
              <a:t>... ;</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7DFF7D"/>
                </a:highlight>
                <a:latin typeface="JKOMN L+ Courier"/>
              </a:rPr>
              <a:t>PATH</a:t>
            </a:r>
            <a:r>
              <a:rPr lang="en-US" sz="1500" b="0" i="0" u="none" strike="noStrike" baseline="0" dirty="0">
                <a:latin typeface="JKOMN L+ Courier"/>
              </a:rPr>
              <a:t> [</a:t>
            </a:r>
            <a:r>
              <a:rPr lang="en-US" sz="1500" b="1" i="0" u="none" strike="noStrike" baseline="0" dirty="0">
                <a:highlight>
                  <a:srgbClr val="7DFF7D"/>
                </a:highlight>
                <a:latin typeface="JKOMN L+ Courier"/>
              </a:rPr>
              <a:t>MASK</a:t>
            </a:r>
            <a:r>
              <a:rPr lang="en-US" sz="1500" b="0" i="0" u="none" strike="noStrike" baseline="0" dirty="0">
                <a:latin typeface="JKOMN L+ Courier"/>
              </a:rPr>
              <a:t> </a:t>
            </a:r>
            <a:r>
              <a:rPr lang="en-US" sz="1500" b="0" i="1" u="none" strike="noStrike" baseline="0" dirty="0" err="1">
                <a:latin typeface="JKOMO L+ Courier"/>
              </a:rPr>
              <a:t>maskNum</a:t>
            </a:r>
            <a:r>
              <a:rPr lang="en-US" sz="1500" b="0" i="0" u="none" strike="noStrike" baseline="0" dirty="0">
                <a:latin typeface="JKOMN L+ Courier"/>
              </a:rPr>
              <a:t>] </a:t>
            </a:r>
            <a:r>
              <a:rPr lang="en-US" sz="1500" b="1" i="0" u="none" strike="noStrike" baseline="0" dirty="0">
                <a:highlight>
                  <a:srgbClr val="7DFF7D"/>
                </a:highlight>
                <a:latin typeface="JKOMN L+ Courier"/>
              </a:rPr>
              <a:t>ITERATE</a:t>
            </a:r>
            <a:r>
              <a:rPr lang="en-US" sz="1500" b="0" i="0" u="none" strike="noStrike" baseline="0" dirty="0">
                <a:latin typeface="JKOMN L+ Courier"/>
              </a:rPr>
              <a:t> </a:t>
            </a:r>
            <a:r>
              <a:rPr lang="en-US" sz="1500" b="0" i="1" u="none" strike="noStrike" baseline="0" dirty="0">
                <a:latin typeface="JKOMO L+ Courier"/>
              </a:rPr>
              <a:t>pt </a:t>
            </a:r>
            <a:r>
              <a:rPr lang="en-US" sz="1500" b="0" i="0" u="none" strike="noStrike" baseline="0" dirty="0">
                <a:latin typeface="JKOMN L+ Courier"/>
              </a:rPr>
              <a:t>... </a:t>
            </a:r>
            <a:r>
              <a:rPr lang="en-US" sz="1500" b="0" i="1" u="none" strike="noStrike" baseline="0" dirty="0" err="1">
                <a:latin typeface="JKOMO L+ Courier"/>
              </a:rPr>
              <a:t>stepPattern</a:t>
            </a:r>
            <a:r>
              <a:rPr lang="en-US" sz="1500" b="0" i="1" u="none" strike="noStrike" baseline="0" dirty="0">
                <a:latin typeface="JKOMO L+ Courier"/>
              </a:rPr>
              <a:t> </a:t>
            </a:r>
            <a:r>
              <a:rPr lang="en-US" sz="1500" b="0" i="0" u="none" strike="noStrike" baseline="0" dirty="0">
                <a:latin typeface="JKOMN L+ Courier"/>
              </a:rPr>
              <a:t>;</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FF7D7D"/>
                </a:highlight>
                <a:latin typeface="JKOMN L+ Courier"/>
              </a:rPr>
              <a:t>RECT</a:t>
            </a:r>
            <a:r>
              <a:rPr lang="en-US" sz="1500" b="0" i="0" u="none" strike="noStrike" baseline="0" dirty="0">
                <a:latin typeface="JKOMN L+ Courier"/>
              </a:rPr>
              <a:t> [</a:t>
            </a:r>
            <a:r>
              <a:rPr lang="en-US" sz="1500" b="1" i="0" u="none" strike="noStrike" baseline="0" dirty="0">
                <a:highlight>
                  <a:srgbClr val="7DFF7D"/>
                </a:highlight>
                <a:latin typeface="JKOMN L+ Courier"/>
              </a:rPr>
              <a:t>MASK</a:t>
            </a:r>
            <a:r>
              <a:rPr lang="en-US" sz="1500" b="0" i="0" u="none" strike="noStrike" baseline="0" dirty="0">
                <a:latin typeface="JKOMN L+ Courier"/>
              </a:rPr>
              <a:t> </a:t>
            </a:r>
            <a:r>
              <a:rPr lang="en-US" sz="1500" b="0" i="1" u="none" strike="noStrike" baseline="0" dirty="0" err="1">
                <a:latin typeface="JKOMO L+ Courier"/>
              </a:rPr>
              <a:t>maskNum</a:t>
            </a:r>
            <a:r>
              <a:rPr lang="en-US" sz="1500" b="0" i="0" u="none" strike="noStrike" baseline="0" dirty="0">
                <a:latin typeface="JKOMN L+ Courier"/>
              </a:rPr>
              <a:t>] </a:t>
            </a:r>
            <a:r>
              <a:rPr lang="en-US" sz="1500" b="0" i="1" u="none" strike="noStrike" baseline="0" dirty="0">
                <a:latin typeface="JKOMO L+ Courier"/>
              </a:rPr>
              <a:t>pt </a:t>
            </a:r>
            <a:r>
              <a:rPr lang="en-US" sz="1500" b="0" i="1" u="none" strike="noStrike" baseline="0" dirty="0" err="1">
                <a:latin typeface="JKOMO L+ Courier"/>
              </a:rPr>
              <a:t>pt</a:t>
            </a:r>
            <a:r>
              <a:rPr lang="en-US" sz="1500" b="0" i="1" u="none" strike="noStrike" baseline="0" dirty="0">
                <a:latin typeface="JKOMO L+ Courier"/>
              </a:rPr>
              <a:t> </a:t>
            </a:r>
            <a:r>
              <a:rPr lang="en-US" sz="1500" b="0" i="0" u="none" strike="noStrike" baseline="0" dirty="0">
                <a:latin typeface="JKOMN L+ Courier"/>
              </a:rPr>
              <a:t>;</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FF7D7D"/>
                </a:highlight>
                <a:latin typeface="JKOMN L+ Courier"/>
              </a:rPr>
              <a:t>RECT</a:t>
            </a:r>
            <a:r>
              <a:rPr lang="en-US" sz="1500" b="0" i="0" u="none" strike="noStrike" baseline="0" dirty="0">
                <a:latin typeface="JKOMN L+ Courier"/>
              </a:rPr>
              <a:t> [</a:t>
            </a:r>
            <a:r>
              <a:rPr lang="en-US" sz="1500" b="1" i="0" u="none" strike="noStrike" baseline="0" dirty="0">
                <a:highlight>
                  <a:srgbClr val="7DFF7D"/>
                </a:highlight>
                <a:latin typeface="JKOMN L+ Courier"/>
              </a:rPr>
              <a:t>MASK</a:t>
            </a:r>
            <a:r>
              <a:rPr lang="en-US" sz="1500" b="0" i="0" u="none" strike="noStrike" baseline="0" dirty="0">
                <a:latin typeface="JKOMN L+ Courier"/>
              </a:rPr>
              <a:t> </a:t>
            </a:r>
            <a:r>
              <a:rPr lang="en-US" sz="1500" b="0" i="1" u="none" strike="noStrike" baseline="0" dirty="0" err="1">
                <a:latin typeface="JKOMO L+ Courier"/>
              </a:rPr>
              <a:t>maskNum</a:t>
            </a:r>
            <a:r>
              <a:rPr lang="en-US" sz="1500" b="0" i="0" u="none" strike="noStrike" baseline="0" dirty="0">
                <a:latin typeface="JKOMN L+ Courier"/>
              </a:rPr>
              <a:t>] </a:t>
            </a:r>
            <a:r>
              <a:rPr lang="en-US" sz="1500" b="1" i="0" u="none" strike="noStrike" baseline="0" dirty="0">
                <a:highlight>
                  <a:srgbClr val="7DFF7D"/>
                </a:highlight>
                <a:latin typeface="JKOMN L+ Courier"/>
              </a:rPr>
              <a:t>ITERATE</a:t>
            </a:r>
            <a:r>
              <a:rPr lang="en-US" sz="1500" b="0" i="0" u="none" strike="noStrike" baseline="0" dirty="0">
                <a:latin typeface="JKOMN L+ Courier"/>
              </a:rPr>
              <a:t> </a:t>
            </a:r>
            <a:r>
              <a:rPr lang="en-US" sz="1500" b="0" i="1" u="none" strike="noStrike" baseline="0" dirty="0">
                <a:latin typeface="JKOMO L+ Courier"/>
              </a:rPr>
              <a:t>pt </a:t>
            </a:r>
            <a:r>
              <a:rPr lang="en-US" sz="1500" b="0" i="1" u="none" strike="noStrike" baseline="0" dirty="0" err="1">
                <a:latin typeface="JKOMO L+ Courier"/>
              </a:rPr>
              <a:t>pt</a:t>
            </a:r>
            <a:r>
              <a:rPr lang="en-US" sz="1500" b="0" i="1" u="none" strike="noStrike" baseline="0" dirty="0">
                <a:latin typeface="JKOMO L+ Courier"/>
              </a:rPr>
              <a:t> </a:t>
            </a:r>
            <a:r>
              <a:rPr lang="en-US" sz="1500" b="0" i="1" u="none" strike="noStrike" baseline="0" dirty="0" err="1">
                <a:latin typeface="JKOMO L+ Courier"/>
              </a:rPr>
              <a:t>stepPattern</a:t>
            </a:r>
            <a:r>
              <a:rPr lang="en-US" sz="1500" b="0" i="1" u="none" strike="noStrike" baseline="0" dirty="0">
                <a:latin typeface="JKOMO L+ Courier"/>
              </a:rPr>
              <a:t> </a:t>
            </a:r>
            <a:r>
              <a:rPr lang="en-US" sz="1500" b="0" i="0" u="none" strike="noStrike" baseline="0" dirty="0">
                <a:latin typeface="JKOMN L+ Courier"/>
              </a:rPr>
              <a:t>;</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7DFF7D"/>
                </a:highlight>
                <a:latin typeface="JKOMN L+ Courier"/>
              </a:rPr>
              <a:t>POLYGON</a:t>
            </a:r>
            <a:r>
              <a:rPr lang="en-US" sz="1500" b="0" i="0" u="none" strike="noStrike" baseline="0" dirty="0">
                <a:latin typeface="JKOMN L+ Courier"/>
              </a:rPr>
              <a:t> [</a:t>
            </a:r>
            <a:r>
              <a:rPr lang="en-US" sz="1500" b="1" i="0" u="none" strike="noStrike" baseline="0" dirty="0">
                <a:highlight>
                  <a:srgbClr val="7DFF7D"/>
                </a:highlight>
                <a:latin typeface="JKOMN L+ Courier"/>
              </a:rPr>
              <a:t>MASK</a:t>
            </a:r>
            <a:r>
              <a:rPr lang="en-US" sz="1500" b="0" i="0" u="none" strike="noStrike" baseline="0" dirty="0">
                <a:latin typeface="JKOMN L+ Courier"/>
              </a:rPr>
              <a:t> </a:t>
            </a:r>
            <a:r>
              <a:rPr lang="en-US" sz="1500" b="0" i="1" u="none" strike="noStrike" baseline="0" dirty="0" err="1">
                <a:latin typeface="JKOMO L+ Courier"/>
              </a:rPr>
              <a:t>maskNum</a:t>
            </a:r>
            <a:r>
              <a:rPr lang="en-US" sz="1500" b="0" i="0" u="none" strike="noStrike" baseline="0" dirty="0">
                <a:latin typeface="JKOMN L+ Courier"/>
              </a:rPr>
              <a:t>] </a:t>
            </a:r>
            <a:r>
              <a:rPr lang="en-US" sz="1500" b="0" i="1" u="none" strike="noStrike" baseline="0" dirty="0">
                <a:latin typeface="JKOMO L+ Courier"/>
              </a:rPr>
              <a:t>pt </a:t>
            </a:r>
            <a:r>
              <a:rPr lang="en-US" sz="1500" b="0" i="1" u="none" strike="noStrike" baseline="0" dirty="0" err="1">
                <a:latin typeface="JKOMO L+ Courier"/>
              </a:rPr>
              <a:t>pt</a:t>
            </a:r>
            <a:r>
              <a:rPr lang="en-US" sz="1500" b="0" i="1" u="none" strike="noStrike" baseline="0" dirty="0">
                <a:latin typeface="JKOMO L+ Courier"/>
              </a:rPr>
              <a:t> </a:t>
            </a:r>
            <a:r>
              <a:rPr lang="en-US" sz="1500" b="0" i="1" u="none" strike="noStrike" baseline="0" dirty="0" err="1">
                <a:latin typeface="JKOMO L+ Courier"/>
              </a:rPr>
              <a:t>pt</a:t>
            </a:r>
            <a:r>
              <a:rPr lang="en-US" sz="1500" b="0" i="1" u="none" strike="noStrike" baseline="0" dirty="0">
                <a:latin typeface="JKOMO L+ Courier"/>
              </a:rPr>
              <a:t> </a:t>
            </a:r>
            <a:r>
              <a:rPr lang="en-US" sz="1500" b="0" i="1" u="none" strike="noStrike" baseline="0" dirty="0" err="1">
                <a:latin typeface="JKOMO L+ Courier"/>
              </a:rPr>
              <a:t>pt</a:t>
            </a:r>
            <a:r>
              <a:rPr lang="en-US" sz="1500" b="0" i="1" u="none" strike="noStrike" baseline="0" dirty="0">
                <a:latin typeface="JKOMO L+ Courier"/>
              </a:rPr>
              <a:t> </a:t>
            </a:r>
            <a:r>
              <a:rPr lang="en-US" sz="1500" b="0" i="0" u="none" strike="noStrike" baseline="0" dirty="0">
                <a:latin typeface="JKOMN L+ Courier"/>
              </a:rPr>
              <a:t>... ;</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7DFF7D"/>
                </a:highlight>
                <a:latin typeface="JKOMN L+ Courier"/>
              </a:rPr>
              <a:t>POLYGON</a:t>
            </a:r>
            <a:r>
              <a:rPr lang="en-US" sz="1500" b="0" i="0" u="none" strike="noStrike" baseline="0" dirty="0">
                <a:latin typeface="JKOMN L+ Courier"/>
              </a:rPr>
              <a:t> [</a:t>
            </a:r>
            <a:r>
              <a:rPr lang="en-US" sz="1500" b="1" i="0" u="none" strike="noStrike" baseline="0" dirty="0">
                <a:highlight>
                  <a:srgbClr val="7DFF7D"/>
                </a:highlight>
                <a:latin typeface="JKOMN L+ Courier"/>
              </a:rPr>
              <a:t>MASK</a:t>
            </a:r>
            <a:r>
              <a:rPr lang="en-US" sz="1500" b="0" i="0" u="none" strike="noStrike" baseline="0" dirty="0">
                <a:latin typeface="JKOMN L+ Courier"/>
              </a:rPr>
              <a:t> </a:t>
            </a:r>
            <a:r>
              <a:rPr lang="en-US" sz="1500" b="0" i="1" u="none" strike="noStrike" baseline="0" dirty="0" err="1">
                <a:latin typeface="JKOMO L+ Courier"/>
              </a:rPr>
              <a:t>maskNum</a:t>
            </a:r>
            <a:r>
              <a:rPr lang="en-US" sz="1500" b="0" i="0" u="none" strike="noStrike" baseline="0" dirty="0">
                <a:latin typeface="JKOMN L+ Courier"/>
              </a:rPr>
              <a:t>] </a:t>
            </a:r>
            <a:r>
              <a:rPr lang="en-US" sz="1500" b="1" i="0" u="none" strike="noStrike" baseline="0" dirty="0">
                <a:highlight>
                  <a:srgbClr val="7DFF7D"/>
                </a:highlight>
                <a:latin typeface="JKOMN L+ Courier"/>
              </a:rPr>
              <a:t>ITERATE</a:t>
            </a:r>
            <a:r>
              <a:rPr lang="en-US" sz="1500" b="0" i="0" u="none" strike="noStrike" baseline="0" dirty="0">
                <a:latin typeface="JKOMN L+ Courier"/>
              </a:rPr>
              <a:t> </a:t>
            </a:r>
            <a:r>
              <a:rPr lang="en-US" sz="1500" b="0" i="1" u="none" strike="noStrike" baseline="0" dirty="0">
                <a:latin typeface="JKOMO L+ Courier"/>
              </a:rPr>
              <a:t>pt </a:t>
            </a:r>
            <a:r>
              <a:rPr lang="en-US" sz="1500" b="0" i="1" u="none" strike="noStrike" baseline="0" dirty="0" err="1">
                <a:latin typeface="JKOMO L+ Courier"/>
              </a:rPr>
              <a:t>pt</a:t>
            </a:r>
            <a:r>
              <a:rPr lang="en-US" sz="1500" b="0" i="1" u="none" strike="noStrike" baseline="0" dirty="0">
                <a:latin typeface="JKOMO L+ Courier"/>
              </a:rPr>
              <a:t> </a:t>
            </a:r>
            <a:r>
              <a:rPr lang="en-US" sz="1500" b="0" i="1" u="none" strike="noStrike" baseline="0" dirty="0" err="1">
                <a:latin typeface="JKOMO L+ Courier"/>
              </a:rPr>
              <a:t>pt</a:t>
            </a:r>
            <a:r>
              <a:rPr lang="en-US" sz="1500" b="0" i="1" u="none" strike="noStrike" baseline="0" dirty="0">
                <a:latin typeface="JKOMO L+ Courier"/>
              </a:rPr>
              <a:t> </a:t>
            </a:r>
            <a:r>
              <a:rPr lang="en-US" sz="1500" b="0" i="1" u="none" strike="noStrike" baseline="0" dirty="0" err="1">
                <a:latin typeface="JKOMO L+ Courier"/>
              </a:rPr>
              <a:t>pt</a:t>
            </a:r>
            <a:r>
              <a:rPr lang="en-US" sz="1500" b="0" i="1" u="none" strike="noStrike" baseline="0" dirty="0">
                <a:latin typeface="JKOMO L+ Courier"/>
              </a:rPr>
              <a:t> </a:t>
            </a:r>
            <a:r>
              <a:rPr lang="en-US" sz="1500" b="0" i="0" u="none" strike="noStrike" baseline="0" dirty="0">
                <a:latin typeface="JKOMN L+ Courier"/>
              </a:rPr>
              <a:t>... </a:t>
            </a:r>
            <a:r>
              <a:rPr lang="en-US" sz="1500" b="0" i="1" u="none" strike="noStrike" baseline="0" dirty="0" err="1">
                <a:latin typeface="JKOMO L+ Courier"/>
              </a:rPr>
              <a:t>stepPattern</a:t>
            </a:r>
            <a:r>
              <a:rPr lang="en-US" sz="1500" b="0" i="1" u="none" strike="noStrike" baseline="0" dirty="0">
                <a:latin typeface="JKOMO L+ Courier"/>
              </a:rPr>
              <a:t> </a:t>
            </a:r>
            <a:r>
              <a:rPr lang="en-US" sz="1500" b="0" i="0" u="none" strike="noStrike" baseline="0" dirty="0">
                <a:latin typeface="JKOMN L+ Courier"/>
              </a:rPr>
              <a:t>;</a:t>
            </a:r>
          </a:p>
          <a:p>
            <a:pPr marL="233363" indent="0">
              <a:lnSpc>
                <a:spcPct val="100000"/>
              </a:lnSpc>
              <a:spcBef>
                <a:spcPts val="0"/>
              </a:spcBef>
              <a:buNone/>
            </a:pPr>
            <a:r>
              <a:rPr lang="en-US" sz="1500" b="0" i="0" u="none" strike="noStrike" baseline="0" dirty="0">
                <a:latin typeface="JKOMN L+ Courier"/>
              </a:rPr>
              <a:t>} ...</a:t>
            </a:r>
          </a:p>
          <a:p>
            <a:pPr marL="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FF7D7D"/>
                </a:highlight>
                <a:latin typeface="JKOMN L+ Courier"/>
              </a:rPr>
              <a:t>VIA</a:t>
            </a:r>
            <a:r>
              <a:rPr lang="en-US" sz="1500" b="0" i="0" u="none" strike="noStrike" baseline="0" dirty="0">
                <a:latin typeface="JKOMN L+ Courier"/>
              </a:rPr>
              <a:t> [</a:t>
            </a:r>
            <a:r>
              <a:rPr lang="en-US" sz="1500" b="1" i="0" u="none" strike="noStrike" baseline="0" dirty="0">
                <a:highlight>
                  <a:srgbClr val="7DFF7D"/>
                </a:highlight>
                <a:latin typeface="JKOMN L+ Courier"/>
              </a:rPr>
              <a:t>MASK</a:t>
            </a:r>
            <a:r>
              <a:rPr lang="en-US" sz="1500" b="0" i="0" u="none" strike="noStrike" baseline="0" dirty="0">
                <a:latin typeface="JKOMN L+ Courier"/>
              </a:rPr>
              <a:t> </a:t>
            </a:r>
            <a:r>
              <a:rPr lang="en-US" sz="1500" b="0" i="1" u="none" strike="noStrike" baseline="0" dirty="0" err="1">
                <a:latin typeface="JKOMO L+ Courier"/>
              </a:rPr>
              <a:t>viaMaskNum</a:t>
            </a:r>
            <a:r>
              <a:rPr lang="en-US" sz="1500" b="0" i="0" u="none" strike="noStrike" baseline="0" dirty="0">
                <a:latin typeface="JKOMN L+ Courier"/>
              </a:rPr>
              <a:t>] </a:t>
            </a:r>
            <a:r>
              <a:rPr lang="en-US" sz="1500" b="0" i="1" u="none" strike="noStrike" baseline="0" dirty="0">
                <a:latin typeface="JKOMO L+ Courier"/>
              </a:rPr>
              <a:t>pt </a:t>
            </a:r>
            <a:r>
              <a:rPr lang="en-US" sz="1500" b="0" i="1" u="none" strike="noStrike" baseline="0" dirty="0" err="1">
                <a:latin typeface="JKOMO L+ Courier"/>
              </a:rPr>
              <a:t>viaName</a:t>
            </a:r>
            <a:r>
              <a:rPr lang="en-US" sz="1500" b="0" i="1" u="none" strike="noStrike" baseline="0" dirty="0">
                <a:latin typeface="JKOMO L+ Courier"/>
              </a:rPr>
              <a:t> </a:t>
            </a:r>
            <a:r>
              <a:rPr lang="en-US" sz="1500" b="0" i="0" u="none" strike="noStrike" baseline="0" dirty="0">
                <a:latin typeface="JKOMN L+ Courier"/>
              </a:rPr>
              <a:t>;</a:t>
            </a:r>
          </a:p>
          <a:p>
            <a:pPr marL="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FF7D7D"/>
                </a:highlight>
                <a:latin typeface="JKOMN L+ Courier"/>
              </a:rPr>
              <a:t>VIA</a:t>
            </a:r>
            <a:r>
              <a:rPr lang="en-US" sz="1500" b="0" i="0" u="none" strike="noStrike" baseline="0" dirty="0">
                <a:latin typeface="JKOMN L+ Courier"/>
              </a:rPr>
              <a:t> </a:t>
            </a:r>
            <a:r>
              <a:rPr lang="en-US" sz="1500" b="1" i="0" u="none" strike="noStrike" baseline="0" dirty="0">
                <a:highlight>
                  <a:srgbClr val="7DFF7D"/>
                </a:highlight>
                <a:latin typeface="JKOMN L+ Courier"/>
              </a:rPr>
              <a:t>ITERATE</a:t>
            </a:r>
            <a:r>
              <a:rPr lang="en-US" sz="1500" b="0" i="0" u="none" strike="noStrike" baseline="0" dirty="0">
                <a:latin typeface="JKOMN L+ Courier"/>
              </a:rPr>
              <a:t> [</a:t>
            </a:r>
            <a:r>
              <a:rPr lang="en-US" sz="1500" b="1" i="0" u="none" strike="noStrike" baseline="0" dirty="0">
                <a:highlight>
                  <a:srgbClr val="7DFF7D"/>
                </a:highlight>
                <a:latin typeface="JKOMN L+ Courier"/>
              </a:rPr>
              <a:t>MASK</a:t>
            </a:r>
            <a:r>
              <a:rPr lang="en-US" sz="1500" b="0" i="0" u="none" strike="noStrike" baseline="0" dirty="0">
                <a:latin typeface="JKOMN L+ Courier"/>
              </a:rPr>
              <a:t> </a:t>
            </a:r>
            <a:r>
              <a:rPr lang="en-US" sz="1500" b="0" i="1" u="none" strike="noStrike" baseline="0" dirty="0" err="1">
                <a:latin typeface="JKOMO L+ Courier"/>
              </a:rPr>
              <a:t>viaMaskNum</a:t>
            </a:r>
            <a:r>
              <a:rPr lang="en-US" sz="1500" b="0" i="0" u="none" strike="noStrike" baseline="0" dirty="0">
                <a:latin typeface="JKOMN L+ Courier"/>
              </a:rPr>
              <a:t>] </a:t>
            </a:r>
            <a:r>
              <a:rPr lang="en-US" sz="1500" b="0" i="1" u="none" strike="noStrike" baseline="0" dirty="0">
                <a:latin typeface="JKOMO L+ Courier"/>
              </a:rPr>
              <a:t>pt </a:t>
            </a:r>
            <a:r>
              <a:rPr lang="en-US" sz="1500" b="0" i="1" u="none" strike="noStrike" baseline="0" dirty="0" err="1">
                <a:latin typeface="JKOMO L+ Courier"/>
              </a:rPr>
              <a:t>viaName</a:t>
            </a:r>
            <a:r>
              <a:rPr lang="en-US" sz="1500" b="0" i="1" u="none" strike="noStrike" baseline="0" dirty="0">
                <a:latin typeface="JKOMO L+ Courier"/>
              </a:rPr>
              <a:t> </a:t>
            </a:r>
            <a:r>
              <a:rPr lang="en-US" sz="1500" b="0" i="1" u="none" strike="noStrike" baseline="0" dirty="0" err="1">
                <a:latin typeface="JKOMO L+ Courier"/>
              </a:rPr>
              <a:t>stepPattern</a:t>
            </a:r>
            <a:r>
              <a:rPr lang="en-US" sz="1500" b="0" i="1" u="none" strike="noStrike" baseline="0" dirty="0">
                <a:latin typeface="JKOMO L+ Courier"/>
              </a:rPr>
              <a:t> </a:t>
            </a:r>
            <a:r>
              <a:rPr lang="en-US" sz="1500" b="0" i="0" u="none" strike="noStrike" baseline="0" dirty="0">
                <a:latin typeface="JKOMN L+ Courier"/>
              </a:rPr>
              <a:t>;</a:t>
            </a:r>
          </a:p>
          <a:p>
            <a:pPr marL="0" indent="0">
              <a:lnSpc>
                <a:spcPct val="100000"/>
              </a:lnSpc>
              <a:spcBef>
                <a:spcPts val="0"/>
              </a:spcBef>
              <a:buNone/>
            </a:pPr>
            <a:r>
              <a:rPr lang="en-US" sz="1500" b="0" i="0" u="none" strike="noStrike" baseline="0" dirty="0">
                <a:latin typeface="JKOMN L+ Courier"/>
              </a:rPr>
              <a:t>} ...</a:t>
            </a:r>
          </a:p>
        </p:txBody>
      </p:sp>
      <p:sp>
        <p:nvSpPr>
          <p:cNvPr id="10" name="TextBox 9">
            <a:extLst>
              <a:ext uri="{FF2B5EF4-FFF2-40B4-BE49-F238E27FC236}">
                <a16:creationId xmlns:a16="http://schemas.microsoft.com/office/drawing/2014/main" id="{A4719F9C-CB3D-471F-ABC2-A203A5388F35}"/>
              </a:ext>
            </a:extLst>
          </p:cNvPr>
          <p:cNvSpPr txBox="1"/>
          <p:nvPr/>
        </p:nvSpPr>
        <p:spPr>
          <a:xfrm>
            <a:off x="7662441" y="681034"/>
            <a:ext cx="4205094" cy="1754326"/>
          </a:xfrm>
          <a:prstGeom prst="rect">
            <a:avLst/>
          </a:prstGeom>
          <a:noFill/>
        </p:spPr>
        <p:txBody>
          <a:bodyPr wrap="square">
            <a:spAutoFit/>
          </a:bodyPr>
          <a:lstStyle/>
          <a:p>
            <a:pPr marL="0" indent="0">
              <a:lnSpc>
                <a:spcPct val="100000"/>
              </a:lnSpc>
              <a:spcBef>
                <a:spcPts val="0"/>
              </a:spcBef>
              <a:buNone/>
            </a:pPr>
            <a:r>
              <a:rPr lang="en-US" sz="1800" b="1" dirty="0">
                <a:latin typeface="JKOMN L+ Courier"/>
              </a:rPr>
              <a:t>Keyword Highlighting:</a:t>
            </a:r>
          </a:p>
          <a:p>
            <a:pPr marL="0" indent="0">
              <a:lnSpc>
                <a:spcPct val="100000"/>
              </a:lnSpc>
              <a:spcBef>
                <a:spcPts val="0"/>
              </a:spcBef>
              <a:buNone/>
            </a:pPr>
            <a:r>
              <a:rPr lang="en-US" sz="1800" dirty="0">
                <a:highlight>
                  <a:srgbClr val="7D7DFF"/>
                </a:highlight>
                <a:latin typeface="JKOMN L+ Courier"/>
              </a:rPr>
              <a:t>Only in script</a:t>
            </a:r>
          </a:p>
          <a:p>
            <a:pPr marL="0" indent="0">
              <a:lnSpc>
                <a:spcPct val="100000"/>
              </a:lnSpc>
              <a:spcBef>
                <a:spcPts val="0"/>
              </a:spcBef>
              <a:buNone/>
            </a:pPr>
            <a:r>
              <a:rPr lang="en-US" sz="1800" i="0" u="none" strike="noStrike" baseline="0" dirty="0">
                <a:highlight>
                  <a:srgbClr val="FF7D7D"/>
                </a:highlight>
                <a:latin typeface="JKOMN L+ Courier"/>
              </a:rPr>
              <a:t>Only in LEF files</a:t>
            </a:r>
          </a:p>
          <a:p>
            <a:r>
              <a:rPr lang="en-US" sz="1800" dirty="0">
                <a:highlight>
                  <a:srgbClr val="7DFF7D"/>
                </a:highlight>
                <a:latin typeface="JKOMN L+ Courier"/>
              </a:rPr>
              <a:t>Not in LEF files and not in script</a:t>
            </a:r>
          </a:p>
          <a:p>
            <a:r>
              <a:rPr lang="en-US" sz="1800" dirty="0">
                <a:latin typeface="JKOMN L+ Courier"/>
              </a:rPr>
              <a:t>No highlighting - In both script and LEF files</a:t>
            </a:r>
          </a:p>
          <a:p>
            <a:r>
              <a:rPr lang="en-US" b="1" dirty="0">
                <a:latin typeface="JKOMN L+ Courier"/>
              </a:rPr>
              <a:t>*</a:t>
            </a:r>
            <a:r>
              <a:rPr lang="en-US" b="1" dirty="0">
                <a:highlight>
                  <a:srgbClr val="FF7D7D"/>
                </a:highlight>
                <a:latin typeface="JKOMN L+ Courier"/>
              </a:rPr>
              <a:t>Red</a:t>
            </a:r>
            <a:r>
              <a:rPr lang="en-US" b="1" dirty="0">
                <a:latin typeface="JKOMN L+ Courier"/>
              </a:rPr>
              <a:t> and </a:t>
            </a:r>
            <a:r>
              <a:rPr lang="en-US" b="1" dirty="0">
                <a:highlight>
                  <a:srgbClr val="7DFF7D"/>
                </a:highlight>
                <a:latin typeface="JKOMN L+ Courier"/>
              </a:rPr>
              <a:t>green</a:t>
            </a:r>
            <a:r>
              <a:rPr lang="en-US" b="1" dirty="0">
                <a:latin typeface="JKOMN L+ Courier"/>
              </a:rPr>
              <a:t> need to be added to script</a:t>
            </a:r>
            <a:endParaRPr lang="en-US" sz="1800" b="1" dirty="0">
              <a:latin typeface="JKOMN L+ Courier"/>
            </a:endParaRPr>
          </a:p>
        </p:txBody>
      </p:sp>
    </p:spTree>
    <p:extLst>
      <p:ext uri="{BB962C8B-B14F-4D97-AF65-F5344CB8AC3E}">
        <p14:creationId xmlns:p14="http://schemas.microsoft.com/office/powerpoint/2010/main" val="239108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E61B47-7F17-4192-BE47-12941A0950B7}"/>
              </a:ext>
            </a:extLst>
          </p:cNvPr>
          <p:cNvSpPr>
            <a:spLocks noGrp="1"/>
          </p:cNvSpPr>
          <p:nvPr>
            <p:ph idx="1"/>
          </p:nvPr>
        </p:nvSpPr>
        <p:spPr>
          <a:xfrm>
            <a:off x="324465" y="681036"/>
            <a:ext cx="11543070" cy="5782826"/>
          </a:xfrm>
        </p:spPr>
        <p:txBody>
          <a:bodyPr/>
          <a:lstStyle/>
          <a:p>
            <a:pPr marL="0" indent="0">
              <a:lnSpc>
                <a:spcPct val="100000"/>
              </a:lnSpc>
              <a:spcBef>
                <a:spcPts val="0"/>
              </a:spcBef>
              <a:buNone/>
            </a:pPr>
            <a:r>
              <a:rPr lang="en-US" sz="2000" b="1" u="sng"/>
              <a:t>Background:</a:t>
            </a:r>
            <a:r>
              <a:rPr lang="en-US" sz="2000"/>
              <a:t>  LEF QA tool </a:t>
            </a:r>
          </a:p>
          <a:p>
            <a:pPr marL="457200" indent="-457200">
              <a:lnSpc>
                <a:spcPct val="100000"/>
              </a:lnSpc>
              <a:spcBef>
                <a:spcPts val="0"/>
              </a:spcBef>
              <a:buFont typeface="+mj-lt"/>
              <a:buAutoNum type="arabicParenR"/>
            </a:pPr>
            <a:r>
              <a:rPr lang="en-US" sz="2000"/>
              <a:t>Tech LEF File(s):   finds, extracts layer info</a:t>
            </a:r>
          </a:p>
          <a:p>
            <a:pPr marL="457200" indent="-457200">
              <a:lnSpc>
                <a:spcPct val="100000"/>
              </a:lnSpc>
              <a:spcBef>
                <a:spcPts val="0"/>
              </a:spcBef>
              <a:buFont typeface="+mj-lt"/>
              <a:buAutoNum type="arabicParenR"/>
            </a:pPr>
            <a:r>
              <a:rPr lang="en-US" sz="2000"/>
              <a:t>LEF File(s):	finds, extracts property/cell info, sorts, creates sorted LEF file(s)</a:t>
            </a:r>
          </a:p>
          <a:p>
            <a:pPr marL="457200" indent="-457200">
              <a:lnSpc>
                <a:spcPct val="100000"/>
              </a:lnSpc>
              <a:spcBef>
                <a:spcPts val="0"/>
              </a:spcBef>
              <a:buFont typeface="+mj-lt"/>
              <a:buAutoNum type="arabicParenR"/>
            </a:pPr>
            <a:r>
              <a:rPr lang="en-US" sz="2000"/>
              <a:t>LIB File(s):	selected by user, extracts cell info, compares LIB cell info with LEF cell info</a:t>
            </a:r>
          </a:p>
          <a:p>
            <a:pPr marL="0" indent="0">
              <a:lnSpc>
                <a:spcPct val="100000"/>
              </a:lnSpc>
              <a:spcBef>
                <a:spcPts val="1200"/>
              </a:spcBef>
              <a:buNone/>
            </a:pPr>
            <a:r>
              <a:rPr lang="en-US" sz="2000" b="1" u="sng">
                <a:solidFill>
                  <a:srgbClr val="FF0000"/>
                </a:solidFill>
              </a:rPr>
              <a:t>Problems:</a:t>
            </a:r>
            <a:endParaRPr lang="en-US" sz="2000">
              <a:solidFill>
                <a:srgbClr val="FF0000"/>
              </a:solidFill>
            </a:endParaRPr>
          </a:p>
          <a:p>
            <a:pPr marL="457200" indent="-457200">
              <a:lnSpc>
                <a:spcPct val="100000"/>
              </a:lnSpc>
              <a:spcBef>
                <a:spcPts val="0"/>
              </a:spcBef>
              <a:buFont typeface="+mj-lt"/>
              <a:buAutoNum type="arabicParenR"/>
            </a:pPr>
            <a:r>
              <a:rPr lang="en-US" sz="2000">
                <a:solidFill>
                  <a:srgbClr val="FF0000"/>
                </a:solidFill>
              </a:rPr>
              <a:t>Sorting is not consistent between script executions</a:t>
            </a:r>
          </a:p>
          <a:p>
            <a:pPr marL="914400" lvl="1" indent="-457200">
              <a:lnSpc>
                <a:spcPct val="100000"/>
              </a:lnSpc>
              <a:spcBef>
                <a:spcPts val="0"/>
              </a:spcBef>
              <a:buFont typeface="+mj-lt"/>
              <a:buAutoNum type="alphaLcParenR"/>
            </a:pPr>
            <a:r>
              <a:rPr lang="en-US" sz="1600">
                <a:solidFill>
                  <a:srgbClr val="FF0000"/>
                </a:solidFill>
              </a:rPr>
              <a:t>Port Pin Layers are not sorted correctly</a:t>
            </a:r>
          </a:p>
          <a:p>
            <a:pPr marL="457200" indent="-457200">
              <a:lnSpc>
                <a:spcPct val="100000"/>
              </a:lnSpc>
              <a:spcBef>
                <a:spcPts val="0"/>
              </a:spcBef>
              <a:buFont typeface="+mj-lt"/>
              <a:buAutoNum type="arabicParenR"/>
            </a:pPr>
            <a:r>
              <a:rPr lang="en-US" sz="2000">
                <a:solidFill>
                  <a:srgbClr val="FF0000"/>
                </a:solidFill>
              </a:rPr>
              <a:t>Proper script execution is not clear to new users</a:t>
            </a:r>
          </a:p>
          <a:p>
            <a:pPr marL="457200" indent="-457200">
              <a:lnSpc>
                <a:spcPct val="100000"/>
              </a:lnSpc>
              <a:spcBef>
                <a:spcPts val="0"/>
              </a:spcBef>
              <a:buFont typeface="+mj-lt"/>
              <a:buAutoNum type="arabicParenR"/>
            </a:pPr>
            <a:r>
              <a:rPr lang="en-US" sz="2000">
                <a:solidFill>
                  <a:srgbClr val="FF0000"/>
                </a:solidFill>
              </a:rPr>
              <a:t>Output file location is not clear to users</a:t>
            </a:r>
          </a:p>
          <a:p>
            <a:pPr marL="457200" indent="-457200">
              <a:lnSpc>
                <a:spcPct val="100000"/>
              </a:lnSpc>
              <a:spcBef>
                <a:spcPts val="0"/>
              </a:spcBef>
              <a:buFont typeface="+mj-lt"/>
              <a:buAutoNum type="arabicParenR"/>
            </a:pPr>
            <a:r>
              <a:rPr lang="en-US" sz="2000">
                <a:solidFill>
                  <a:srgbClr val="FF0000"/>
                </a:solidFill>
              </a:rPr>
              <a:t>Origin of errors is not clear for every test</a:t>
            </a:r>
          </a:p>
          <a:p>
            <a:pPr marL="0" indent="0">
              <a:lnSpc>
                <a:spcPct val="100000"/>
              </a:lnSpc>
              <a:spcBef>
                <a:spcPts val="1200"/>
              </a:spcBef>
              <a:buNone/>
            </a:pPr>
            <a:r>
              <a:rPr lang="en-US" sz="2000" b="1" u="sng">
                <a:solidFill>
                  <a:srgbClr val="0000FF"/>
                </a:solidFill>
              </a:rPr>
              <a:t>Goals:</a:t>
            </a:r>
            <a:r>
              <a:rPr lang="en-US" sz="2000">
                <a:solidFill>
                  <a:srgbClr val="0000FF"/>
                </a:solidFill>
              </a:rPr>
              <a:t>  Fix current problems in the script regarding sorting, as well as make it more clear to the user how the script needs to be run, and how the output is handled.</a:t>
            </a:r>
          </a:p>
          <a:p>
            <a:pPr marL="0" indent="0">
              <a:lnSpc>
                <a:spcPct val="100000"/>
              </a:lnSpc>
              <a:spcBef>
                <a:spcPts val="1200"/>
              </a:spcBef>
              <a:buNone/>
            </a:pPr>
            <a:r>
              <a:rPr lang="en-US" sz="2000" b="1" u="sng">
                <a:solidFill>
                  <a:srgbClr val="00A000"/>
                </a:solidFill>
              </a:rPr>
              <a:t>Improvements:</a:t>
            </a:r>
            <a:endParaRPr lang="en-US" sz="2000">
              <a:solidFill>
                <a:srgbClr val="00A000"/>
              </a:solidFill>
            </a:endParaRPr>
          </a:p>
          <a:p>
            <a:pPr marL="457200" indent="-457200">
              <a:lnSpc>
                <a:spcPct val="100000"/>
              </a:lnSpc>
              <a:spcBef>
                <a:spcPts val="0"/>
              </a:spcBef>
              <a:buFont typeface="+mj-lt"/>
              <a:buAutoNum type="arabicParenR"/>
            </a:pPr>
            <a:r>
              <a:rPr lang="en-US" sz="2000">
                <a:solidFill>
                  <a:srgbClr val="00A000"/>
                </a:solidFill>
              </a:rPr>
              <a:t>Fixed issue of Port Pin Layers not sorting correctly</a:t>
            </a:r>
          </a:p>
          <a:p>
            <a:pPr marL="457200" indent="-457200">
              <a:lnSpc>
                <a:spcPct val="100000"/>
              </a:lnSpc>
              <a:spcBef>
                <a:spcPts val="0"/>
              </a:spcBef>
              <a:buFont typeface="+mj-lt"/>
              <a:buAutoNum type="arabicParenR"/>
            </a:pPr>
            <a:r>
              <a:rPr lang="en-US" sz="2000">
                <a:solidFill>
                  <a:srgbClr val="00A000"/>
                </a:solidFill>
              </a:rPr>
              <a:t>Added option to manually pass in a LEF file to sort</a:t>
            </a:r>
          </a:p>
          <a:p>
            <a:pPr marL="457200" indent="-457200">
              <a:lnSpc>
                <a:spcPct val="100000"/>
              </a:lnSpc>
              <a:spcBef>
                <a:spcPts val="0"/>
              </a:spcBef>
              <a:buFont typeface="+mj-lt"/>
              <a:buAutoNum type="arabicParenR"/>
            </a:pPr>
            <a:r>
              <a:rPr lang="en-US" sz="2000">
                <a:solidFill>
                  <a:srgbClr val="00A000"/>
                </a:solidFill>
              </a:rPr>
              <a:t>Help menu displays when script is run with no </a:t>
            </a:r>
            <a:r>
              <a:rPr lang="en-US" sz="2000" err="1">
                <a:solidFill>
                  <a:srgbClr val="00A000"/>
                </a:solidFill>
              </a:rPr>
              <a:t>args</a:t>
            </a:r>
            <a:endParaRPr lang="en-US" sz="2000">
              <a:solidFill>
                <a:srgbClr val="00A000"/>
              </a:solidFill>
            </a:endParaRPr>
          </a:p>
          <a:p>
            <a:pPr marL="914400" lvl="1" indent="-457200">
              <a:lnSpc>
                <a:spcPct val="100000"/>
              </a:lnSpc>
              <a:spcBef>
                <a:spcPts val="0"/>
              </a:spcBef>
              <a:buFont typeface="+mj-lt"/>
              <a:buAutoNum type="alphaLcParenR"/>
            </a:pPr>
            <a:r>
              <a:rPr lang="en-US" sz="1600">
                <a:solidFill>
                  <a:srgbClr val="00A000"/>
                </a:solidFill>
              </a:rPr>
              <a:t>Improved clarity in description displayed when running script</a:t>
            </a:r>
          </a:p>
          <a:p>
            <a:pPr marL="457200" indent="-457200">
              <a:lnSpc>
                <a:spcPct val="100000"/>
              </a:lnSpc>
              <a:spcBef>
                <a:spcPts val="0"/>
              </a:spcBef>
              <a:buFont typeface="+mj-lt"/>
              <a:buAutoNum type="arabicParenR"/>
            </a:pPr>
            <a:endParaRPr lang="en-US" sz="2000">
              <a:solidFill>
                <a:srgbClr val="00A000"/>
              </a:solidFill>
            </a:endParaRPr>
          </a:p>
        </p:txBody>
      </p:sp>
      <p:sp>
        <p:nvSpPr>
          <p:cNvPr id="4" name="Text Placeholder 3">
            <a:extLst>
              <a:ext uri="{FF2B5EF4-FFF2-40B4-BE49-F238E27FC236}">
                <a16:creationId xmlns:a16="http://schemas.microsoft.com/office/drawing/2014/main" id="{0CFD243F-FAD7-4696-A1C3-D502A78E4E3B}"/>
              </a:ext>
            </a:extLst>
          </p:cNvPr>
          <p:cNvSpPr>
            <a:spLocks noGrp="1"/>
          </p:cNvSpPr>
          <p:nvPr>
            <p:ph type="body" sz="quarter" idx="14"/>
          </p:nvPr>
        </p:nvSpPr>
        <p:spPr/>
        <p:txBody>
          <a:bodyPr/>
          <a:lstStyle/>
          <a:p>
            <a:r>
              <a:rPr lang="en-US"/>
              <a:t>Executive Summary</a:t>
            </a:r>
          </a:p>
        </p:txBody>
      </p:sp>
    </p:spTree>
    <p:extLst>
      <p:ext uri="{BB962C8B-B14F-4D97-AF65-F5344CB8AC3E}">
        <p14:creationId xmlns:p14="http://schemas.microsoft.com/office/powerpoint/2010/main" val="2362623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Identify Keyword Discrepancies</a:t>
            </a:r>
          </a:p>
        </p:txBody>
      </p:sp>
      <p:sp>
        <p:nvSpPr>
          <p:cNvPr id="4" name="Content Placeholder 1">
            <a:extLst>
              <a:ext uri="{FF2B5EF4-FFF2-40B4-BE49-F238E27FC236}">
                <a16:creationId xmlns:a16="http://schemas.microsoft.com/office/drawing/2014/main" id="{BA42F7F8-5843-444C-81F9-D14E2B93AD66}"/>
              </a:ext>
            </a:extLst>
          </p:cNvPr>
          <p:cNvSpPr txBox="1">
            <a:spLocks/>
          </p:cNvSpPr>
          <p:nvPr/>
        </p:nvSpPr>
        <p:spPr>
          <a:xfrm>
            <a:off x="324465" y="681034"/>
            <a:ext cx="7083332"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b="1" i="0" u="none" strike="noStrike" baseline="0" dirty="0">
                <a:latin typeface="JKOMN L+ Courier"/>
              </a:rPr>
              <a:t>MACRO</a:t>
            </a:r>
            <a:r>
              <a:rPr lang="en-US" sz="1500" b="0" i="0" u="none" strike="noStrike" baseline="0" dirty="0">
                <a:latin typeface="JKOMN L+ Courier"/>
              </a:rPr>
              <a:t> </a:t>
            </a:r>
            <a:r>
              <a:rPr lang="en-US" sz="1500" b="0" i="1" u="none" strike="noStrike" baseline="0" dirty="0">
                <a:latin typeface="JKOMO L+ Courier"/>
              </a:rPr>
              <a:t>macroName</a:t>
            </a:r>
            <a:endParaRPr lang="en-US" sz="1500" i="1" dirty="0">
              <a:latin typeface="JKOMO L+ Courier"/>
            </a:endParaRP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latin typeface="JKOMN L+ Courier"/>
              </a:rPr>
              <a:t>CLASS</a:t>
            </a:r>
            <a:r>
              <a:rPr lang="en-US" sz="1500" b="0" i="0" u="none" strike="noStrike" baseline="0" dirty="0">
                <a:latin typeface="JKOMN L+ Courier"/>
              </a:rPr>
              <a:t> </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7DFF7D"/>
                </a:highlight>
                <a:latin typeface="JKOMN L+ Courier"/>
              </a:rPr>
              <a:t>COVER</a:t>
            </a:r>
            <a:r>
              <a:rPr lang="en-US" sz="1500" b="0" i="0" u="none" strike="noStrike" baseline="0" dirty="0">
                <a:latin typeface="JKOMN L+ Courier"/>
              </a:rPr>
              <a:t> [</a:t>
            </a:r>
            <a:r>
              <a:rPr lang="en-US" sz="1500" b="1" i="0" u="none" strike="noStrike" baseline="0" dirty="0">
                <a:highlight>
                  <a:srgbClr val="7DFF7D"/>
                </a:highlight>
                <a:latin typeface="JKOMN L+ Courier"/>
              </a:rPr>
              <a:t>BUMP</a:t>
            </a:r>
            <a:r>
              <a:rPr lang="en-US" sz="1500" b="0" i="0" u="none" strike="noStrike" baseline="0" dirty="0">
                <a:latin typeface="JKOMN L+ Courier"/>
              </a:rPr>
              <a:t>]</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7DFF7D"/>
                </a:highlight>
                <a:latin typeface="JKOMN L+ Courier"/>
              </a:rPr>
              <a:t>RING</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FF7D7D"/>
                </a:highlight>
                <a:latin typeface="JKOMN L+ Courier"/>
              </a:rPr>
              <a:t>BLOCK</a:t>
            </a:r>
            <a:r>
              <a:rPr lang="en-US" sz="1500" b="0" i="0" u="none" strike="noStrike" baseline="0" dirty="0">
                <a:latin typeface="JKOMN L+ Courier"/>
              </a:rPr>
              <a:t> [</a:t>
            </a:r>
            <a:r>
              <a:rPr lang="en-US" sz="1500" b="1" i="0" u="none" strike="noStrike" baseline="0" dirty="0">
                <a:highlight>
                  <a:srgbClr val="7DFF7D"/>
                </a:highlight>
                <a:latin typeface="JKOMN L+ Courier"/>
              </a:rPr>
              <a:t>BLACKBOX</a:t>
            </a:r>
            <a:r>
              <a:rPr lang="en-US" sz="1500" b="0" i="0" u="none" strike="noStrike" baseline="0" dirty="0">
                <a:latin typeface="JKOMN L+ Courier"/>
              </a:rPr>
              <a:t> | </a:t>
            </a:r>
            <a:r>
              <a:rPr lang="en-US" sz="1500" b="1" i="0" u="none" strike="noStrike" baseline="0" dirty="0">
                <a:highlight>
                  <a:srgbClr val="7DFF7D"/>
                </a:highlight>
                <a:latin typeface="JKOMN L+ Courier"/>
              </a:rPr>
              <a:t>SOFT</a:t>
            </a:r>
            <a:r>
              <a:rPr lang="en-US" sz="1500" b="0" i="0" u="none" strike="noStrike" baseline="0" dirty="0">
                <a:latin typeface="JKOMN L+ Courier"/>
              </a:rPr>
              <a:t>]</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7DFF7D"/>
                </a:highlight>
                <a:latin typeface="JKOMN L+ Courier"/>
              </a:rPr>
              <a:t>PAD</a:t>
            </a:r>
            <a:r>
              <a:rPr lang="en-US" sz="1500" b="0" i="0" u="none" strike="noStrike" baseline="0" dirty="0">
                <a:latin typeface="JKOMN L+ Courier"/>
              </a:rPr>
              <a:t> [</a:t>
            </a:r>
            <a:r>
              <a:rPr lang="en-US" sz="1500" b="1" i="0" u="none" strike="noStrike" baseline="0" dirty="0">
                <a:highlight>
                  <a:srgbClr val="7DFF7D"/>
                </a:highlight>
                <a:latin typeface="JKOMN L+ Courier"/>
              </a:rPr>
              <a:t>INPUT</a:t>
            </a:r>
            <a:r>
              <a:rPr lang="en-US" sz="1500" b="0" i="0" u="none" strike="noStrike" baseline="0" dirty="0">
                <a:latin typeface="JKOMN L+ Courier"/>
              </a:rPr>
              <a:t> | </a:t>
            </a:r>
            <a:r>
              <a:rPr lang="en-US" sz="1500" b="1" i="0" u="none" strike="noStrike" baseline="0" dirty="0">
                <a:highlight>
                  <a:srgbClr val="7DFF7D"/>
                </a:highlight>
                <a:latin typeface="JKOMN L+ Courier"/>
              </a:rPr>
              <a:t>OUTPUT</a:t>
            </a:r>
            <a:r>
              <a:rPr lang="en-US" sz="1500" b="0" i="0" u="none" strike="noStrike" baseline="0" dirty="0">
                <a:latin typeface="JKOMN L+ Courier"/>
              </a:rPr>
              <a:t> |</a:t>
            </a:r>
            <a:r>
              <a:rPr lang="en-US" sz="1500" b="1" i="0" u="none" strike="noStrike" baseline="0" dirty="0">
                <a:highlight>
                  <a:srgbClr val="7DFF7D"/>
                </a:highlight>
                <a:latin typeface="JKOMN L+ Courier"/>
              </a:rPr>
              <a:t>INOUT</a:t>
            </a:r>
            <a:r>
              <a:rPr lang="en-US" sz="1500" b="0" i="0" u="none" strike="noStrike" baseline="0" dirty="0">
                <a:latin typeface="JKOMN L+ Courier"/>
              </a:rPr>
              <a:t> | </a:t>
            </a:r>
            <a:r>
              <a:rPr lang="en-US" sz="1500" b="1" i="0" u="none" strike="noStrike" baseline="0" dirty="0">
                <a:highlight>
                  <a:srgbClr val="7DFF7D"/>
                </a:highlight>
                <a:latin typeface="JKOMN L+ Courier"/>
              </a:rPr>
              <a:t>POWER</a:t>
            </a:r>
            <a:r>
              <a:rPr lang="en-US" sz="1500" b="0" i="0" u="none" strike="noStrike" baseline="0" dirty="0">
                <a:latin typeface="JKOMN L+ Courier"/>
              </a:rPr>
              <a:t> | </a:t>
            </a:r>
            <a:r>
              <a:rPr lang="en-US" sz="1500" b="1" i="0" u="none" strike="noStrike" baseline="0" dirty="0">
                <a:highlight>
                  <a:srgbClr val="7DFF7D"/>
                </a:highlight>
                <a:latin typeface="JKOMN L+ Courier"/>
              </a:rPr>
              <a:t>SPACER</a:t>
            </a:r>
            <a:r>
              <a:rPr lang="en-US" sz="1500" b="0" i="0" u="none" strike="noStrike" baseline="0" dirty="0">
                <a:latin typeface="JKOMN L+ Courier"/>
              </a:rPr>
              <a:t> | </a:t>
            </a:r>
            <a:r>
              <a:rPr lang="en-US" sz="1500" b="1" i="0" u="none" strike="noStrike" baseline="0" dirty="0">
                <a:highlight>
                  <a:srgbClr val="7DFF7D"/>
                </a:highlight>
                <a:latin typeface="JKOMN L+ Courier"/>
              </a:rPr>
              <a:t>AREAIO</a:t>
            </a:r>
            <a:r>
              <a:rPr lang="en-US" sz="1500" b="0" i="0" u="none" strike="noStrike" baseline="0" dirty="0">
                <a:latin typeface="JKOMN L+ Courier"/>
              </a:rPr>
              <a:t>]</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FF7D7D"/>
                </a:highlight>
                <a:latin typeface="JKOMN L+ Courier"/>
              </a:rPr>
              <a:t>CORE</a:t>
            </a:r>
            <a:r>
              <a:rPr lang="en-US" sz="1500" b="0" i="0" u="none" strike="noStrike" baseline="0" dirty="0">
                <a:latin typeface="JKOMN L+ Courier"/>
              </a:rPr>
              <a:t> [</a:t>
            </a:r>
            <a:r>
              <a:rPr lang="en-US" sz="1500" b="1" i="0" u="none" strike="noStrike" baseline="0" dirty="0">
                <a:highlight>
                  <a:srgbClr val="7DFF7D"/>
                </a:highlight>
                <a:latin typeface="JKOMN L+ Courier"/>
              </a:rPr>
              <a:t>FEEDTHRU</a:t>
            </a:r>
            <a:r>
              <a:rPr lang="en-US" sz="1500" b="0" i="0" u="none" strike="noStrike" baseline="0" dirty="0">
                <a:latin typeface="JKOMN L+ Courier"/>
              </a:rPr>
              <a:t> | </a:t>
            </a:r>
            <a:r>
              <a:rPr lang="en-US" sz="1500" b="1" i="0" u="none" strike="noStrike" baseline="0" dirty="0">
                <a:highlight>
                  <a:srgbClr val="FF7D7D"/>
                </a:highlight>
                <a:latin typeface="JKOMN L+ Courier"/>
              </a:rPr>
              <a:t>TIEHIGH</a:t>
            </a:r>
            <a:r>
              <a:rPr lang="en-US" sz="1500" b="0" i="0" u="none" strike="noStrike" baseline="0" dirty="0">
                <a:latin typeface="JKOMN L+ Courier"/>
              </a:rPr>
              <a:t> | </a:t>
            </a:r>
            <a:r>
              <a:rPr lang="en-US" sz="1500" b="1" i="0" u="none" strike="noStrike" baseline="0" dirty="0">
                <a:highlight>
                  <a:srgbClr val="FF7D7D"/>
                </a:highlight>
                <a:latin typeface="JKOMN L+ Courier"/>
              </a:rPr>
              <a:t>TIELOW</a:t>
            </a:r>
            <a:r>
              <a:rPr lang="en-US" sz="1500" b="0" i="0" u="none" strike="noStrike" baseline="0" dirty="0">
                <a:latin typeface="JKOMN L+ Courier"/>
              </a:rPr>
              <a:t> | </a:t>
            </a:r>
            <a:r>
              <a:rPr lang="en-US" sz="1500" b="1" i="0" u="none" strike="noStrike" baseline="0" dirty="0">
                <a:highlight>
                  <a:srgbClr val="FF7D7D"/>
                </a:highlight>
                <a:latin typeface="JKOMN L+ Courier"/>
              </a:rPr>
              <a:t>SPACER</a:t>
            </a:r>
            <a:r>
              <a:rPr lang="en-US" sz="1500" b="0" i="0" u="none" strike="noStrike" baseline="0" dirty="0">
                <a:latin typeface="JKOMN L+ Courier"/>
              </a:rPr>
              <a:t> | </a:t>
            </a:r>
            <a:r>
              <a:rPr lang="en-US" sz="1500" b="1" i="0" u="none" strike="noStrike" baseline="0" dirty="0">
                <a:highlight>
                  <a:srgbClr val="FF7D7D"/>
                </a:highlight>
                <a:latin typeface="JKOMN L+ Courier"/>
              </a:rPr>
              <a:t>ANTENNACELL</a:t>
            </a:r>
            <a:r>
              <a:rPr lang="en-US" sz="1500" b="0" i="0" u="none" strike="noStrike" baseline="0" dirty="0">
                <a:latin typeface="JKOMN L+ Courier"/>
              </a:rPr>
              <a:t> | </a:t>
            </a:r>
            <a:r>
              <a:rPr lang="en-US" sz="1500" b="1" i="0" u="none" strike="noStrike" baseline="0" dirty="0">
                <a:highlight>
                  <a:srgbClr val="FF7D7D"/>
                </a:highlight>
                <a:latin typeface="JKOMN L+ Courier"/>
              </a:rPr>
              <a:t>WELLTAP</a:t>
            </a:r>
            <a:r>
              <a:rPr lang="en-US" sz="1500" b="0" i="0" u="none" strike="noStrike" baseline="0" dirty="0">
                <a:latin typeface="JKOMN L+ Courier"/>
              </a:rPr>
              <a:t>]</a:t>
            </a:r>
          </a:p>
          <a:p>
            <a:pPr marL="457200" indent="0">
              <a:lnSpc>
                <a:spcPct val="100000"/>
              </a:lnSpc>
              <a:spcBef>
                <a:spcPts val="0"/>
              </a:spcBef>
              <a:buNone/>
            </a:pPr>
            <a:r>
              <a:rPr lang="en-US" sz="1500" b="0" i="0" u="none" strike="noStrike" baseline="0" dirty="0">
                <a:latin typeface="JKOMN L+ Courier"/>
              </a:rPr>
              <a:t>| </a:t>
            </a:r>
            <a:r>
              <a:rPr lang="en-US" sz="1500" b="1" i="0" u="none" strike="noStrike" baseline="0" dirty="0">
                <a:highlight>
                  <a:srgbClr val="FF7D7D"/>
                </a:highlight>
                <a:latin typeface="JKOMN L+ Courier"/>
              </a:rPr>
              <a:t>ENDCAP</a:t>
            </a:r>
            <a:r>
              <a:rPr lang="en-US" sz="1500" b="0" i="0" u="none" strike="noStrike" baseline="0" dirty="0">
                <a:latin typeface="JKOMN L+ Courier"/>
              </a:rPr>
              <a:t> {</a:t>
            </a:r>
            <a:r>
              <a:rPr lang="en-US" sz="1500" b="1" i="0" u="none" strike="noStrike" baseline="0" dirty="0">
                <a:highlight>
                  <a:srgbClr val="7DFF7D"/>
                </a:highlight>
                <a:latin typeface="JKOMN L+ Courier"/>
              </a:rPr>
              <a:t>PRE</a:t>
            </a:r>
            <a:r>
              <a:rPr lang="en-US" sz="1500" b="0" i="0" u="none" strike="noStrike" baseline="0" dirty="0">
                <a:latin typeface="JKOMN L+ Courier"/>
              </a:rPr>
              <a:t> | </a:t>
            </a:r>
            <a:r>
              <a:rPr lang="en-US" sz="1500" b="1" i="0" u="none" strike="noStrike" baseline="0" dirty="0">
                <a:highlight>
                  <a:srgbClr val="FF7D7D"/>
                </a:highlight>
                <a:latin typeface="JKOMN L+ Courier"/>
              </a:rPr>
              <a:t>POST</a:t>
            </a:r>
            <a:r>
              <a:rPr lang="en-US" sz="1500" b="0" i="0" u="none" strike="noStrike" baseline="0" dirty="0">
                <a:latin typeface="JKOMN L+ Courier"/>
              </a:rPr>
              <a:t> | </a:t>
            </a:r>
            <a:r>
              <a:rPr lang="en-US" sz="1500" b="1" i="0" u="none" strike="noStrike" baseline="0" dirty="0">
                <a:highlight>
                  <a:srgbClr val="7DFF7D"/>
                </a:highlight>
                <a:latin typeface="JKOMN L+ Courier"/>
              </a:rPr>
              <a:t>TOPLEFT</a:t>
            </a:r>
            <a:r>
              <a:rPr lang="en-US" sz="1500" b="0" i="0" u="none" strike="noStrike" baseline="0" dirty="0">
                <a:latin typeface="JKOMN L+ Courier"/>
              </a:rPr>
              <a:t> | </a:t>
            </a:r>
            <a:r>
              <a:rPr lang="en-US" sz="1500" b="1" i="0" u="none" strike="noStrike" baseline="0" dirty="0">
                <a:highlight>
                  <a:srgbClr val="7DFF7D"/>
                </a:highlight>
                <a:latin typeface="JKOMN L+ Courier"/>
              </a:rPr>
              <a:t>TOPRIGHT</a:t>
            </a:r>
            <a:r>
              <a:rPr lang="en-US" sz="1500" b="0" i="0" u="none" strike="noStrike" baseline="0" dirty="0">
                <a:latin typeface="JKOMN L+ Courier"/>
              </a:rPr>
              <a:t> | </a:t>
            </a:r>
            <a:r>
              <a:rPr lang="en-US" sz="1500" b="1" i="0" u="none" strike="noStrike" baseline="0" dirty="0">
                <a:highlight>
                  <a:srgbClr val="7DFF7D"/>
                </a:highlight>
                <a:latin typeface="JKOMN L+ Courier"/>
              </a:rPr>
              <a:t>BOTTOMLEFT</a:t>
            </a:r>
            <a:r>
              <a:rPr lang="en-US" sz="1500" b="0" i="0" u="none" strike="noStrike" baseline="0" dirty="0">
                <a:latin typeface="JKOMN L+ Courier"/>
              </a:rPr>
              <a:t> | </a:t>
            </a:r>
            <a:r>
              <a:rPr lang="en-US" sz="1500" b="1" i="0" u="none" strike="noStrike" baseline="0" dirty="0">
                <a:highlight>
                  <a:srgbClr val="7DFF7D"/>
                </a:highlight>
                <a:latin typeface="JKOMN L+ Courier"/>
              </a:rPr>
              <a:t>BOTTOMRIGHT</a:t>
            </a:r>
            <a:r>
              <a:rPr lang="en-US" sz="1500" b="0" i="0" u="none" strike="noStrike" baseline="0" dirty="0">
                <a:latin typeface="JKOMN L+ Courier"/>
              </a:rPr>
              <a:t>}</a:t>
            </a:r>
          </a:p>
          <a:p>
            <a:pPr marL="457200" indent="0">
              <a:lnSpc>
                <a:spcPct val="100000"/>
              </a:lnSpc>
              <a:spcBef>
                <a:spcPts val="0"/>
              </a:spcBef>
              <a:buNone/>
            </a:pPr>
            <a:r>
              <a:rPr lang="en-US" sz="1500" b="0" i="0" u="none" strike="noStrike" baseline="0" dirty="0">
                <a:latin typeface="JKOMN L+ Courier"/>
              </a:rPr>
              <a:t>}</a:t>
            </a:r>
          </a:p>
          <a:p>
            <a:pPr marL="233363" indent="0">
              <a:lnSpc>
                <a:spcPct val="100000"/>
              </a:lnSpc>
              <a:spcBef>
                <a:spcPts val="0"/>
              </a:spcBef>
              <a:buNone/>
            </a:pPr>
            <a:r>
              <a:rPr lang="en-US" sz="1500" b="0" i="0" u="none" strike="noStrike" baseline="0" dirty="0">
                <a:latin typeface="JKOMN L+ Courier"/>
              </a:rPr>
              <a:t>;]</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highlight>
                  <a:srgbClr val="7DFF7D"/>
                </a:highlight>
                <a:latin typeface="JKOMN L+ Courier"/>
              </a:rPr>
              <a:t>FIXEDMASK</a:t>
            </a:r>
            <a:r>
              <a:rPr lang="en-US" sz="1500" b="0" i="0" u="none" strike="noStrike" baseline="0" dirty="0">
                <a:latin typeface="JKOMN L+ Courier"/>
              </a:rPr>
              <a:t> ;]</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latin typeface="JKOMN L+ Courier"/>
              </a:rPr>
              <a:t>FOREIGN</a:t>
            </a:r>
            <a:r>
              <a:rPr lang="en-US" sz="1500" b="0" i="0" u="none" strike="noStrike" baseline="0" dirty="0">
                <a:latin typeface="JKOMN L+ Courier"/>
              </a:rPr>
              <a:t> </a:t>
            </a:r>
            <a:r>
              <a:rPr lang="en-US" sz="1500" b="0" i="1" u="none" strike="noStrike" baseline="0" dirty="0" err="1">
                <a:latin typeface="JKOMO L+ Courier"/>
              </a:rPr>
              <a:t>foreignCellName</a:t>
            </a:r>
            <a:r>
              <a:rPr lang="en-US" sz="1500" b="0" i="1" u="none" strike="noStrike" baseline="0" dirty="0">
                <a:latin typeface="JKOMO L+ Courier"/>
              </a:rPr>
              <a:t> </a:t>
            </a:r>
            <a:r>
              <a:rPr lang="en-US" sz="1500" b="0" i="0" u="none" strike="noStrike" baseline="0" dirty="0">
                <a:latin typeface="JKOMN L+ Courier"/>
              </a:rPr>
              <a:t>[</a:t>
            </a:r>
            <a:r>
              <a:rPr lang="en-US" sz="1500" b="0" i="1" u="none" strike="noStrike" baseline="0" dirty="0">
                <a:latin typeface="JKOMO L+ Courier"/>
              </a:rPr>
              <a:t>pt </a:t>
            </a:r>
            <a:r>
              <a:rPr lang="en-US" sz="1500" b="0" i="0" u="none" strike="noStrike" baseline="0" dirty="0">
                <a:latin typeface="JKOMN L+ Courier"/>
              </a:rPr>
              <a:t>[</a:t>
            </a:r>
            <a:r>
              <a:rPr lang="en-US" sz="1500" b="0" i="1" u="none" strike="noStrike" baseline="0" dirty="0">
                <a:latin typeface="JKOMO L+ Courier"/>
              </a:rPr>
              <a:t>orient</a:t>
            </a:r>
            <a:r>
              <a:rPr lang="en-US" sz="1500" b="0" i="0" u="none" strike="noStrike" baseline="0" dirty="0">
                <a:latin typeface="JKOMN L+ Courier"/>
              </a:rPr>
              <a:t>]] ;] ...</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latin typeface="JKOMN L+ Courier"/>
              </a:rPr>
              <a:t>ORIGIN</a:t>
            </a:r>
            <a:r>
              <a:rPr lang="en-US" sz="1500" b="0" i="0" u="none" strike="noStrike" baseline="0" dirty="0">
                <a:latin typeface="JKOMN L+ Courier"/>
              </a:rPr>
              <a:t> </a:t>
            </a:r>
            <a:r>
              <a:rPr lang="en-US" sz="1500" b="0" i="1" u="none" strike="noStrike" baseline="0" dirty="0">
                <a:latin typeface="JKOMO L+ Courier"/>
              </a:rPr>
              <a:t>pt </a:t>
            </a:r>
            <a:r>
              <a:rPr lang="en-US" sz="1500" b="0" i="0" u="none" strike="noStrike" baseline="0" dirty="0">
                <a:latin typeface="JKOMN L+ Courier"/>
              </a:rPr>
              <a:t>;]</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highlight>
                  <a:srgbClr val="7D7DFF"/>
                </a:highlight>
                <a:latin typeface="JKOMN L+ Courier"/>
              </a:rPr>
              <a:t>EEQ</a:t>
            </a:r>
            <a:r>
              <a:rPr lang="en-US" sz="1500" b="0" i="0" u="none" strike="noStrike" baseline="0" dirty="0">
                <a:latin typeface="JKOMN L+ Courier"/>
              </a:rPr>
              <a:t> </a:t>
            </a:r>
            <a:r>
              <a:rPr lang="en-US" sz="1500" b="0" i="1" u="none" strike="noStrike" baseline="0" dirty="0" err="1">
                <a:latin typeface="JKOMO L+ Courier"/>
              </a:rPr>
              <a:t>EEQmacroName</a:t>
            </a:r>
            <a:r>
              <a:rPr lang="en-US" sz="1500" b="0" i="1" u="none" strike="noStrike" baseline="0" dirty="0">
                <a:latin typeface="JKOMO L+ Courier"/>
              </a:rPr>
              <a:t> </a:t>
            </a:r>
            <a:r>
              <a:rPr lang="en-US" sz="1500" b="0" i="0" u="none" strike="noStrike" baseline="0" dirty="0">
                <a:latin typeface="JKOMN L+ Courier"/>
              </a:rPr>
              <a:t>;]</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latin typeface="JKOMN L+ Courier"/>
              </a:rPr>
              <a:t>SIZE</a:t>
            </a:r>
            <a:r>
              <a:rPr lang="en-US" sz="1500" b="0" i="0" u="none" strike="noStrike" baseline="0" dirty="0">
                <a:latin typeface="JKOMN L+ Courier"/>
              </a:rPr>
              <a:t> </a:t>
            </a:r>
            <a:r>
              <a:rPr lang="en-US" sz="1500" b="0" i="1" u="none" strike="noStrike" baseline="0" dirty="0">
                <a:latin typeface="JKOMO L+ Courier"/>
              </a:rPr>
              <a:t>width </a:t>
            </a:r>
            <a:r>
              <a:rPr lang="en-US" sz="1500" b="0" i="0" u="none" strike="noStrike" baseline="0" dirty="0">
                <a:latin typeface="JKOMN L+ Courier"/>
              </a:rPr>
              <a:t>BY </a:t>
            </a:r>
            <a:r>
              <a:rPr lang="en-US" sz="1500" b="0" i="1" u="none" strike="noStrike" baseline="0" dirty="0">
                <a:latin typeface="JKOMO L+ Courier"/>
              </a:rPr>
              <a:t>height </a:t>
            </a:r>
            <a:r>
              <a:rPr lang="en-US" sz="1500" b="0" i="0" u="none" strike="noStrike" baseline="0" dirty="0">
                <a:latin typeface="JKOMN L+ Courier"/>
              </a:rPr>
              <a:t>;]</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latin typeface="JKOMN L+ Courier"/>
              </a:rPr>
              <a:t>SYMMETRY</a:t>
            </a:r>
            <a:r>
              <a:rPr lang="en-US" sz="1500" b="0" i="0" u="none" strike="noStrike" baseline="0" dirty="0">
                <a:latin typeface="JKOMN L+ Courier"/>
              </a:rPr>
              <a:t> {</a:t>
            </a:r>
            <a:r>
              <a:rPr lang="en-US" sz="1500" b="1" i="0" u="none" strike="noStrike" baseline="0" dirty="0">
                <a:highlight>
                  <a:srgbClr val="FF7D7D"/>
                </a:highlight>
                <a:latin typeface="JKOMN L+ Courier"/>
              </a:rPr>
              <a:t>X</a:t>
            </a:r>
            <a:r>
              <a:rPr lang="en-US" sz="1500" b="0" i="0" u="none" strike="noStrike" baseline="0" dirty="0">
                <a:latin typeface="JKOMN L+ Courier"/>
              </a:rPr>
              <a:t> | </a:t>
            </a:r>
            <a:r>
              <a:rPr lang="en-US" sz="1500" b="1" i="0" u="none" strike="noStrike" baseline="0" dirty="0">
                <a:highlight>
                  <a:srgbClr val="FF7D7D"/>
                </a:highlight>
                <a:latin typeface="JKOMN L+ Courier"/>
              </a:rPr>
              <a:t>Y</a:t>
            </a:r>
            <a:r>
              <a:rPr lang="en-US" sz="1500" b="0" i="0" u="none" strike="noStrike" baseline="0" dirty="0">
                <a:latin typeface="JKOMN L+ Courier"/>
              </a:rPr>
              <a:t> | </a:t>
            </a:r>
            <a:r>
              <a:rPr lang="en-US" sz="1500" b="1" i="0" u="none" strike="noStrike" baseline="0" dirty="0">
                <a:highlight>
                  <a:srgbClr val="FF7D7D"/>
                </a:highlight>
                <a:latin typeface="JKOMN L+ Courier"/>
              </a:rPr>
              <a:t>R90</a:t>
            </a:r>
            <a:r>
              <a:rPr lang="en-US" sz="1500" b="0" i="0" u="none" strike="noStrike" baseline="0" dirty="0">
                <a:latin typeface="JKOMN L+ Courier"/>
              </a:rPr>
              <a:t>} ... ;]</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latin typeface="JKOMN L+ Courier"/>
              </a:rPr>
              <a:t>SITE</a:t>
            </a:r>
            <a:r>
              <a:rPr lang="en-US" sz="1500" b="0" i="0" u="none" strike="noStrike" baseline="0" dirty="0">
                <a:latin typeface="JKOMN L+ Courier"/>
              </a:rPr>
              <a:t> </a:t>
            </a:r>
            <a:r>
              <a:rPr lang="en-US" sz="1500" b="0" i="1" u="none" strike="noStrike" baseline="0" dirty="0" err="1">
                <a:latin typeface="JKOMO L+ Courier"/>
              </a:rPr>
              <a:t>siteName</a:t>
            </a:r>
            <a:r>
              <a:rPr lang="en-US" sz="1500" b="0" i="1" u="none" strike="noStrike" baseline="0" dirty="0">
                <a:latin typeface="JKOMO L+ Courier"/>
              </a:rPr>
              <a:t> </a:t>
            </a:r>
            <a:r>
              <a:rPr lang="en-US" sz="1500" b="0" i="0" u="none" strike="noStrike" baseline="0" dirty="0">
                <a:latin typeface="JKOMN L+ Courier"/>
              </a:rPr>
              <a:t>[</a:t>
            </a:r>
            <a:r>
              <a:rPr lang="en-US" sz="1500" b="0" i="1" u="none" strike="noStrike" baseline="0" dirty="0" err="1">
                <a:latin typeface="JKOMO L+ Courier"/>
              </a:rPr>
              <a:t>sitePattern</a:t>
            </a:r>
            <a:r>
              <a:rPr lang="en-US" sz="1500" b="0" i="0" u="none" strike="noStrike" baseline="0" dirty="0">
                <a:latin typeface="JKOMN L+ Courier"/>
              </a:rPr>
              <a:t>] ;] ...</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latin typeface="JKOMN L+ Courier"/>
              </a:rPr>
              <a:t>PIN</a:t>
            </a:r>
            <a:r>
              <a:rPr lang="en-US" sz="1500" b="0" i="0" u="none" strike="noStrike" baseline="0" dirty="0">
                <a:latin typeface="JKOMN L+ Courier"/>
              </a:rPr>
              <a:t> </a:t>
            </a:r>
            <a:r>
              <a:rPr lang="en-US" sz="1500" b="0" i="1" u="none" strike="noStrike" baseline="0" dirty="0">
                <a:latin typeface="JKOMO L+ Courier"/>
              </a:rPr>
              <a:t>statement</a:t>
            </a:r>
            <a:r>
              <a:rPr lang="en-US" sz="1500" b="0" i="0" u="none" strike="noStrike" baseline="0" dirty="0">
                <a:latin typeface="JKOMN L+ Courier"/>
              </a:rPr>
              <a:t>] ...</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latin typeface="JKOMN L+ Courier"/>
              </a:rPr>
              <a:t>OBS</a:t>
            </a:r>
            <a:r>
              <a:rPr lang="en-US" sz="1500" b="0" i="0" u="none" strike="noStrike" baseline="0" dirty="0">
                <a:latin typeface="JKOMN L+ Courier"/>
              </a:rPr>
              <a:t> </a:t>
            </a:r>
            <a:r>
              <a:rPr lang="en-US" sz="1500" b="0" i="1" u="none" strike="noStrike" baseline="0" dirty="0">
                <a:latin typeface="JKOMO L+ Courier"/>
              </a:rPr>
              <a:t>statement</a:t>
            </a:r>
            <a:r>
              <a:rPr lang="en-US" sz="1500" b="0" i="0" u="none" strike="noStrike" baseline="0" dirty="0">
                <a:latin typeface="JKOMN L+ Courier"/>
              </a:rPr>
              <a:t>] ...</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highlight>
                  <a:srgbClr val="7DFF7D"/>
                </a:highlight>
                <a:latin typeface="JKOMN L+ Courier"/>
              </a:rPr>
              <a:t>DENSITY</a:t>
            </a:r>
            <a:r>
              <a:rPr lang="en-US" sz="1500" b="0" i="0" u="none" strike="noStrike" baseline="0" dirty="0">
                <a:latin typeface="JKOMN L+ Courier"/>
              </a:rPr>
              <a:t> </a:t>
            </a:r>
            <a:r>
              <a:rPr lang="en-US" sz="1500" b="0" i="1" u="none" strike="noStrike" baseline="0" dirty="0">
                <a:latin typeface="JKOMO L+ Courier"/>
              </a:rPr>
              <a:t>statement</a:t>
            </a:r>
            <a:r>
              <a:rPr lang="en-US" sz="1500" b="0" i="0" u="none" strike="noStrike" baseline="0" dirty="0">
                <a:latin typeface="JKOMN L+ Courier"/>
              </a:rPr>
              <a:t>] ...</a:t>
            </a:r>
          </a:p>
          <a:p>
            <a:pPr marL="233363" indent="0">
              <a:lnSpc>
                <a:spcPct val="100000"/>
              </a:lnSpc>
              <a:spcBef>
                <a:spcPts val="0"/>
              </a:spcBef>
              <a:buNone/>
            </a:pPr>
            <a:r>
              <a:rPr lang="en-US" sz="1500" b="0" i="0" u="none" strike="noStrike" baseline="0" dirty="0">
                <a:latin typeface="JKOMN L+ Courier"/>
              </a:rPr>
              <a:t>[</a:t>
            </a:r>
            <a:r>
              <a:rPr lang="en-US" sz="1500" b="1" i="0" u="none" strike="noStrike" baseline="0" dirty="0">
                <a:highlight>
                  <a:srgbClr val="7D7DFF"/>
                </a:highlight>
                <a:latin typeface="JKOMN L+ Courier"/>
              </a:rPr>
              <a:t>PROPERTY</a:t>
            </a:r>
            <a:r>
              <a:rPr lang="en-US" sz="1500" b="0" i="0" u="none" strike="noStrike" baseline="0" dirty="0">
                <a:latin typeface="JKOMN L+ Courier"/>
              </a:rPr>
              <a:t> </a:t>
            </a:r>
            <a:r>
              <a:rPr lang="en-US" sz="1500" b="0" i="1" u="none" strike="noStrike" baseline="0" dirty="0" err="1">
                <a:latin typeface="JKOMO L+ Courier"/>
              </a:rPr>
              <a:t>propName</a:t>
            </a:r>
            <a:r>
              <a:rPr lang="en-US" sz="1500" b="0" i="1" u="none" strike="noStrike" baseline="0" dirty="0">
                <a:latin typeface="JKOMO L+ Courier"/>
              </a:rPr>
              <a:t>  </a:t>
            </a:r>
            <a:r>
              <a:rPr lang="en-US" sz="1500" b="0" i="1" u="none" strike="noStrike" baseline="0" dirty="0" err="1">
                <a:latin typeface="JKOMO L+ Courier"/>
              </a:rPr>
              <a:t>propVal</a:t>
            </a:r>
            <a:r>
              <a:rPr lang="en-US" sz="1500" b="0" i="1" u="none" strike="noStrike" baseline="0" dirty="0">
                <a:latin typeface="JKOMO L+ Courier"/>
              </a:rPr>
              <a:t> </a:t>
            </a:r>
            <a:r>
              <a:rPr lang="en-US" sz="1500" b="0" i="0" u="none" strike="noStrike" baseline="0" dirty="0">
                <a:latin typeface="JKOMN L+ Courier"/>
              </a:rPr>
              <a:t>;] ...</a:t>
            </a:r>
          </a:p>
          <a:p>
            <a:pPr marL="0" indent="0">
              <a:lnSpc>
                <a:spcPct val="100000"/>
              </a:lnSpc>
              <a:spcBef>
                <a:spcPts val="0"/>
              </a:spcBef>
              <a:buNone/>
            </a:pPr>
            <a:r>
              <a:rPr lang="en-US" sz="1500" b="1" i="0" u="none" strike="noStrike" baseline="0" dirty="0">
                <a:latin typeface="JKOMN L+ Courier"/>
              </a:rPr>
              <a:t>END</a:t>
            </a:r>
            <a:r>
              <a:rPr lang="en-US" sz="1500" b="0" i="0" u="none" strike="noStrike" baseline="0" dirty="0">
                <a:latin typeface="JKOMN L+ Courier"/>
              </a:rPr>
              <a:t> </a:t>
            </a:r>
            <a:r>
              <a:rPr lang="en-US" sz="1500" b="0" i="1" u="none" strike="noStrike" baseline="0" dirty="0">
                <a:latin typeface="JKOMO L+ Courier"/>
              </a:rPr>
              <a:t>macroName </a:t>
            </a:r>
            <a:endParaRPr lang="en-US" sz="1500" dirty="0"/>
          </a:p>
        </p:txBody>
      </p:sp>
      <p:sp>
        <p:nvSpPr>
          <p:cNvPr id="9" name="TextBox 8">
            <a:extLst>
              <a:ext uri="{FF2B5EF4-FFF2-40B4-BE49-F238E27FC236}">
                <a16:creationId xmlns:a16="http://schemas.microsoft.com/office/drawing/2014/main" id="{9C05C26D-5AF3-4049-A773-9FC0F5FEC8F6}"/>
              </a:ext>
            </a:extLst>
          </p:cNvPr>
          <p:cNvSpPr txBox="1"/>
          <p:nvPr/>
        </p:nvSpPr>
        <p:spPr>
          <a:xfrm>
            <a:off x="7662441" y="681034"/>
            <a:ext cx="4205094" cy="1754326"/>
          </a:xfrm>
          <a:prstGeom prst="rect">
            <a:avLst/>
          </a:prstGeom>
          <a:noFill/>
        </p:spPr>
        <p:txBody>
          <a:bodyPr wrap="square">
            <a:spAutoFit/>
          </a:bodyPr>
          <a:lstStyle/>
          <a:p>
            <a:pPr marL="0" indent="0">
              <a:lnSpc>
                <a:spcPct val="100000"/>
              </a:lnSpc>
              <a:spcBef>
                <a:spcPts val="0"/>
              </a:spcBef>
              <a:buNone/>
            </a:pPr>
            <a:r>
              <a:rPr lang="en-US" sz="1800" b="1" dirty="0">
                <a:latin typeface="JKOMN L+ Courier"/>
              </a:rPr>
              <a:t>Keyword Highlighting:</a:t>
            </a:r>
          </a:p>
          <a:p>
            <a:pPr marL="0" indent="0">
              <a:lnSpc>
                <a:spcPct val="100000"/>
              </a:lnSpc>
              <a:spcBef>
                <a:spcPts val="0"/>
              </a:spcBef>
              <a:buNone/>
            </a:pPr>
            <a:r>
              <a:rPr lang="en-US" sz="1800" dirty="0">
                <a:highlight>
                  <a:srgbClr val="7D7DFF"/>
                </a:highlight>
                <a:latin typeface="JKOMN L+ Courier"/>
              </a:rPr>
              <a:t>Only in script</a:t>
            </a:r>
          </a:p>
          <a:p>
            <a:pPr marL="0" indent="0">
              <a:lnSpc>
                <a:spcPct val="100000"/>
              </a:lnSpc>
              <a:spcBef>
                <a:spcPts val="0"/>
              </a:spcBef>
              <a:buNone/>
            </a:pPr>
            <a:r>
              <a:rPr lang="en-US" sz="1800" i="0" u="none" strike="noStrike" baseline="0" dirty="0">
                <a:highlight>
                  <a:srgbClr val="FF7D7D"/>
                </a:highlight>
                <a:latin typeface="JKOMN L+ Courier"/>
              </a:rPr>
              <a:t>Only in LEF files</a:t>
            </a:r>
          </a:p>
          <a:p>
            <a:r>
              <a:rPr lang="en-US" sz="1800" dirty="0">
                <a:highlight>
                  <a:srgbClr val="7DFF7D"/>
                </a:highlight>
                <a:latin typeface="JKOMN L+ Courier"/>
              </a:rPr>
              <a:t>Not in LEF files and not in script</a:t>
            </a:r>
          </a:p>
          <a:p>
            <a:r>
              <a:rPr lang="en-US" sz="1800" dirty="0">
                <a:latin typeface="JKOMN L+ Courier"/>
              </a:rPr>
              <a:t>No highlighting - In both script and LEF files</a:t>
            </a:r>
          </a:p>
          <a:p>
            <a:r>
              <a:rPr lang="en-US" b="1" dirty="0">
                <a:latin typeface="JKOMN L+ Courier"/>
              </a:rPr>
              <a:t>*</a:t>
            </a:r>
            <a:r>
              <a:rPr lang="en-US" b="1" dirty="0">
                <a:highlight>
                  <a:srgbClr val="FF7D7D"/>
                </a:highlight>
                <a:latin typeface="JKOMN L+ Courier"/>
              </a:rPr>
              <a:t>Red</a:t>
            </a:r>
            <a:r>
              <a:rPr lang="en-US" b="1" dirty="0">
                <a:latin typeface="JKOMN L+ Courier"/>
              </a:rPr>
              <a:t> and </a:t>
            </a:r>
            <a:r>
              <a:rPr lang="en-US" b="1" dirty="0">
                <a:highlight>
                  <a:srgbClr val="7DFF7D"/>
                </a:highlight>
                <a:latin typeface="JKOMN L+ Courier"/>
              </a:rPr>
              <a:t>green</a:t>
            </a:r>
            <a:r>
              <a:rPr lang="en-US" b="1" dirty="0">
                <a:latin typeface="JKOMN L+ Courier"/>
              </a:rPr>
              <a:t> need to be added to script</a:t>
            </a:r>
            <a:endParaRPr lang="en-US" sz="1800" b="1" dirty="0">
              <a:latin typeface="JKOMN L+ Courier"/>
            </a:endParaRPr>
          </a:p>
        </p:txBody>
      </p:sp>
    </p:spTree>
    <p:extLst>
      <p:ext uri="{BB962C8B-B14F-4D97-AF65-F5344CB8AC3E}">
        <p14:creationId xmlns:p14="http://schemas.microsoft.com/office/powerpoint/2010/main" val="1438814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Identify Keyword Discrepancies</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5" y="681036"/>
            <a:ext cx="10587949" cy="5788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a:latin typeface="JKOMN L+ Courier"/>
              </a:rPr>
              <a:t>[</a:t>
            </a:r>
            <a:r>
              <a:rPr lang="en-US" sz="1500" b="1" i="0" u="none" strike="noStrike" baseline="0">
                <a:latin typeface="JKOMN L+ Courier"/>
              </a:rPr>
              <a:t>PIN</a:t>
            </a:r>
            <a:r>
              <a:rPr lang="en-US" sz="1500" b="0" i="0" u="none" strike="noStrike" baseline="0">
                <a:latin typeface="JKOMN L+ Courier"/>
              </a:rPr>
              <a:t> </a:t>
            </a:r>
            <a:r>
              <a:rPr lang="en-US" sz="1500" b="0" i="1" u="none" strike="noStrike" baseline="0" err="1">
                <a:latin typeface="JKOMO L+ Courier"/>
              </a:rPr>
              <a:t>pinName</a:t>
            </a:r>
            <a:endParaRPr lang="en-US" sz="1500" i="1">
              <a:latin typeface="JKOMO L+ Courier"/>
            </a:endParaRP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TAPERRULE</a:t>
            </a:r>
            <a:r>
              <a:rPr lang="en-US" sz="1500" b="0" i="0" u="none" strike="noStrike" baseline="0">
                <a:latin typeface="JKOMN L+ Courier"/>
              </a:rPr>
              <a:t> </a:t>
            </a:r>
            <a:r>
              <a:rPr lang="en-US" sz="1500" b="0" i="1" u="none" strike="noStrike" baseline="0" err="1">
                <a:latin typeface="JKOMO L+ Courier"/>
              </a:rPr>
              <a:t>ruleName</a:t>
            </a:r>
            <a:r>
              <a:rPr lang="en-US" sz="1500" b="0" i="1" u="none" strike="noStrike" baseline="0">
                <a:latin typeface="JKOMO L+ Courier"/>
              </a:rPr>
              <a:t> </a:t>
            </a:r>
            <a:r>
              <a:rPr lang="en-US" sz="1500" b="0" i="0" u="none" strike="noStrike" baseline="0">
                <a:latin typeface="JKOMN L+ Courier"/>
              </a:rPr>
              <a:t>;]</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DIRECTION</a:t>
            </a:r>
            <a:r>
              <a:rPr lang="en-US" sz="1500" b="0" i="0" u="none" strike="noStrike" baseline="0">
                <a:latin typeface="JKOMN L+ Courier"/>
              </a:rPr>
              <a:t> {</a:t>
            </a:r>
            <a:r>
              <a:rPr lang="en-US" sz="1500" b="1" i="0" u="none" strike="noStrike" baseline="0">
                <a:highlight>
                  <a:srgbClr val="FF7D7D"/>
                </a:highlight>
                <a:latin typeface="JKOMN L+ Courier"/>
              </a:rPr>
              <a:t>INPUT</a:t>
            </a:r>
            <a:r>
              <a:rPr lang="en-US" sz="1500" b="0" i="0" u="none" strike="noStrike" baseline="0">
                <a:latin typeface="JKOMN L+ Courier"/>
              </a:rPr>
              <a:t> | </a:t>
            </a:r>
            <a:r>
              <a:rPr lang="en-US" sz="1500" b="1" i="0" u="none" strike="noStrike" baseline="0">
                <a:highlight>
                  <a:srgbClr val="FF7D7D"/>
                </a:highlight>
                <a:latin typeface="JKOMN L+ Courier"/>
              </a:rPr>
              <a:t>OUTPUT</a:t>
            </a:r>
            <a:r>
              <a:rPr lang="en-US" sz="1500" b="0" i="0" u="none" strike="noStrike" baseline="0">
                <a:latin typeface="JKOMN L+ Courier"/>
              </a:rPr>
              <a:t> [</a:t>
            </a:r>
            <a:r>
              <a:rPr lang="en-US" sz="1500" b="1" i="0" u="none" strike="noStrike" baseline="0">
                <a:highlight>
                  <a:srgbClr val="7DFF7D"/>
                </a:highlight>
                <a:latin typeface="JKOMN L+ Courier"/>
              </a:rPr>
              <a:t>TRISTATE</a:t>
            </a:r>
            <a:r>
              <a:rPr lang="en-US" sz="1500" b="0" i="0" u="none" strike="noStrike" baseline="0">
                <a:latin typeface="JKOMN L+ Courier"/>
              </a:rPr>
              <a:t>] | </a:t>
            </a:r>
            <a:r>
              <a:rPr lang="en-US" sz="1500" b="1" i="0" u="none" strike="noStrike" baseline="0">
                <a:highlight>
                  <a:srgbClr val="FF7D7D"/>
                </a:highlight>
                <a:latin typeface="JKOMN L+ Courier"/>
              </a:rPr>
              <a:t>INOUT</a:t>
            </a:r>
            <a:r>
              <a:rPr lang="en-US" sz="1500" b="0" i="0" u="none" strike="noStrike" baseline="0">
                <a:latin typeface="JKOMN L+ Courier"/>
              </a:rPr>
              <a:t> | </a:t>
            </a:r>
            <a:r>
              <a:rPr lang="en-US" sz="1500" b="1" i="0" u="none" strike="noStrike" baseline="0">
                <a:highlight>
                  <a:srgbClr val="7DFF7D"/>
                </a:highlight>
                <a:latin typeface="JKOMN L+ Courier"/>
              </a:rPr>
              <a:t>FEEDTHRU</a:t>
            </a:r>
            <a:r>
              <a:rPr lang="en-US" sz="1500" b="0" i="0" u="none" strike="noStrike" baseline="0">
                <a:latin typeface="JKOMN L+ Courier"/>
              </a:rPr>
              <a:t>}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USE</a:t>
            </a:r>
            <a:r>
              <a:rPr lang="en-US" sz="1500" b="0" i="0" u="none" strike="noStrike" baseline="0">
                <a:latin typeface="JKOMN L+ Courier"/>
              </a:rPr>
              <a:t> { </a:t>
            </a:r>
            <a:r>
              <a:rPr lang="en-US" sz="1500" b="1" i="0" u="none" strike="noStrike" baseline="0">
                <a:highlight>
                  <a:srgbClr val="FF7D7D"/>
                </a:highlight>
                <a:latin typeface="JKOMN L+ Courier"/>
              </a:rPr>
              <a:t>SIGNAL</a:t>
            </a:r>
            <a:r>
              <a:rPr lang="en-US" sz="1500" b="0" i="0" u="none" strike="noStrike" baseline="0">
                <a:latin typeface="JKOMN L+ Courier"/>
              </a:rPr>
              <a:t> | </a:t>
            </a:r>
            <a:r>
              <a:rPr lang="en-US" sz="1500" b="1" i="0" u="none" strike="noStrike" baseline="0">
                <a:highlight>
                  <a:srgbClr val="7DFF7D"/>
                </a:highlight>
                <a:latin typeface="JKOMN L+ Courier"/>
              </a:rPr>
              <a:t>ANALOG</a:t>
            </a:r>
            <a:r>
              <a:rPr lang="en-US" sz="1500" b="0" i="0" u="none" strike="noStrike" baseline="0">
                <a:latin typeface="JKOMN L+ Courier"/>
              </a:rPr>
              <a:t> | </a:t>
            </a:r>
            <a:r>
              <a:rPr lang="en-US" sz="1500" b="1" i="0" u="none" strike="noStrike" baseline="0">
                <a:highlight>
                  <a:srgbClr val="FF7D7D"/>
                </a:highlight>
                <a:latin typeface="JKOMN L+ Courier"/>
              </a:rPr>
              <a:t>POWER</a:t>
            </a:r>
            <a:r>
              <a:rPr lang="en-US" sz="1500" b="0" i="0" u="none" strike="noStrike" baseline="0">
                <a:latin typeface="JKOMN L+ Courier"/>
              </a:rPr>
              <a:t> | </a:t>
            </a:r>
            <a:r>
              <a:rPr lang="en-US" sz="1500" b="1" i="0" u="none" strike="noStrike" baseline="0">
                <a:highlight>
                  <a:srgbClr val="FF7D7D"/>
                </a:highlight>
                <a:latin typeface="JKOMN L+ Courier"/>
              </a:rPr>
              <a:t>GROUND</a:t>
            </a:r>
            <a:r>
              <a:rPr lang="en-US" sz="1500" b="0" i="0" u="none" strike="noStrike" baseline="0">
                <a:latin typeface="JKOMN L+ Courier"/>
              </a:rPr>
              <a:t> | </a:t>
            </a:r>
            <a:r>
              <a:rPr lang="en-US" sz="1500" b="1" i="0" u="none" strike="noStrike" baseline="0">
                <a:highlight>
                  <a:srgbClr val="FF7D7D"/>
                </a:highlight>
                <a:latin typeface="JKOMN L+ Courier"/>
              </a:rPr>
              <a:t>CLOCK</a:t>
            </a:r>
            <a:r>
              <a:rPr lang="en-US" sz="1500" b="0" i="0" u="none" strike="noStrike" baseline="0">
                <a:latin typeface="JKOMN L+ Courier"/>
              </a:rPr>
              <a:t> }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NETEXPR</a:t>
            </a:r>
            <a:r>
              <a:rPr lang="en-US" sz="1500" b="0" i="0" u="none" strike="noStrike" baseline="0">
                <a:latin typeface="JKOMN L+ Courier"/>
              </a:rPr>
              <a:t> "</a:t>
            </a:r>
            <a:r>
              <a:rPr lang="en-US" sz="1500" b="0" i="1" u="none" strike="noStrike" baseline="0" err="1">
                <a:latin typeface="JKOMO L+ Courier"/>
              </a:rPr>
              <a:t>netExprPropName</a:t>
            </a:r>
            <a:r>
              <a:rPr lang="en-US" sz="1500" b="0" i="1" u="none" strike="noStrike" baseline="0">
                <a:latin typeface="JKOMO L+ Courier"/>
              </a:rPr>
              <a:t> </a:t>
            </a:r>
            <a:r>
              <a:rPr lang="en-US" sz="1500" b="0" i="1" u="none" strike="noStrike" baseline="0" err="1">
                <a:latin typeface="JKOMO L+ Courier"/>
              </a:rPr>
              <a:t>defaultNetName</a:t>
            </a:r>
            <a:r>
              <a:rPr lang="en-US" sz="1500" b="0" i="0" u="none" strike="noStrike" baseline="0">
                <a:latin typeface="JKOMN L+ Courier"/>
              </a:rPr>
              <a:t>"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SUPPLYSENSITIVITY</a:t>
            </a:r>
            <a:r>
              <a:rPr lang="en-US" sz="1500" b="0" i="0" u="none" strike="noStrike" baseline="0">
                <a:latin typeface="JKOMN L+ Courier"/>
              </a:rPr>
              <a:t> </a:t>
            </a:r>
            <a:r>
              <a:rPr lang="en-US" sz="1500" b="0" i="1" u="none" strike="noStrike" baseline="0" err="1">
                <a:latin typeface="JKOMO L+ Courier"/>
              </a:rPr>
              <a:t>powerPinName</a:t>
            </a:r>
            <a:r>
              <a:rPr lang="en-US" sz="1500" b="0" i="1" u="none" strike="noStrike" baseline="0">
                <a:latin typeface="JKOMO L+ Courier"/>
              </a:rPr>
              <a:t> </a:t>
            </a:r>
            <a:r>
              <a:rPr lang="en-US" sz="1500" b="0" i="0" u="none" strike="noStrike" baseline="0">
                <a:latin typeface="JKOMN L+ Courier"/>
              </a:rPr>
              <a:t>;]</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GROUNDSENSITIVITY</a:t>
            </a:r>
            <a:r>
              <a:rPr lang="en-US" sz="1500" b="0" i="0" u="none" strike="noStrike" baseline="0">
                <a:latin typeface="JKOMN L+ Courier"/>
              </a:rPr>
              <a:t> </a:t>
            </a:r>
            <a:r>
              <a:rPr lang="en-US" sz="1500" b="0" i="1" u="none" strike="noStrike" baseline="0" err="1">
                <a:latin typeface="JKOMO L+ Courier"/>
              </a:rPr>
              <a:t>groundPinName</a:t>
            </a:r>
            <a:r>
              <a:rPr lang="en-US" sz="1500" b="0" i="1" u="none" strike="noStrike" baseline="0">
                <a:latin typeface="JKOMO L+ Courier"/>
              </a:rPr>
              <a:t> </a:t>
            </a:r>
            <a:r>
              <a:rPr lang="en-US" sz="1500" b="0" i="0" u="none" strike="noStrike" baseline="0">
                <a:latin typeface="JKOMN L+ Courier"/>
              </a:rPr>
              <a:t>;]</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SHAPE</a:t>
            </a:r>
            <a:r>
              <a:rPr lang="en-US" sz="1500" b="0" i="0" u="none" strike="noStrike" baseline="0">
                <a:latin typeface="JKOMN L+ Courier"/>
              </a:rPr>
              <a:t> {</a:t>
            </a:r>
            <a:r>
              <a:rPr lang="en-US" sz="1500" b="1" i="0" u="none" strike="noStrike" baseline="0">
                <a:highlight>
                  <a:srgbClr val="FF7D7D"/>
                </a:highlight>
                <a:latin typeface="JKOMN L+ Courier"/>
              </a:rPr>
              <a:t>ABUTMENT</a:t>
            </a:r>
            <a:r>
              <a:rPr lang="en-US" sz="1500" b="0" i="0" u="none" strike="noStrike" baseline="0">
                <a:latin typeface="JKOMN L+ Courier"/>
              </a:rPr>
              <a:t> | </a:t>
            </a:r>
            <a:r>
              <a:rPr lang="en-US" sz="1500" b="1" i="0" u="none" strike="noStrike" baseline="0">
                <a:highlight>
                  <a:srgbClr val="7DFF7D"/>
                </a:highlight>
                <a:latin typeface="JKOMN L+ Courier"/>
              </a:rPr>
              <a:t>RING</a:t>
            </a:r>
            <a:r>
              <a:rPr lang="en-US" sz="1500" b="0" i="0" u="none" strike="noStrike" baseline="0">
                <a:latin typeface="JKOMN L+ Courier"/>
              </a:rPr>
              <a:t> | </a:t>
            </a:r>
            <a:r>
              <a:rPr lang="en-US" sz="1500" b="1" i="0" u="none" strike="noStrike" baseline="0">
                <a:highlight>
                  <a:srgbClr val="FF7D7D"/>
                </a:highlight>
                <a:latin typeface="JKOMN L+ Courier"/>
              </a:rPr>
              <a:t>FEEDTHRU</a:t>
            </a:r>
            <a:r>
              <a:rPr lang="en-US" sz="1500" b="0" i="0" u="none" strike="noStrike" baseline="0">
                <a:latin typeface="JKOMN L+ Courier"/>
              </a:rPr>
              <a:t>}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MUSTJOIN</a:t>
            </a:r>
            <a:r>
              <a:rPr lang="en-US" sz="1500" b="0" i="0" u="none" strike="noStrike" baseline="0">
                <a:latin typeface="JKOMN L+ Courier"/>
              </a:rPr>
              <a:t> </a:t>
            </a:r>
            <a:r>
              <a:rPr lang="en-US" sz="1500" b="0" i="1" u="none" strike="noStrike" baseline="0" err="1">
                <a:latin typeface="JKOMO L+ Courier"/>
              </a:rPr>
              <a:t>pinName</a:t>
            </a:r>
            <a:r>
              <a:rPr lang="en-US" sz="1500" b="0" i="1" u="none" strike="noStrike" baseline="0">
                <a:latin typeface="JKOMO L+ Courier"/>
              </a:rPr>
              <a:t> </a:t>
            </a:r>
            <a:r>
              <a:rPr lang="en-US" sz="1500" b="0" i="0" u="none" strike="noStrike" baseline="0">
                <a:latin typeface="JKOMN L+ Courier"/>
              </a:rPr>
              <a:t>;]</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PORT</a:t>
            </a:r>
            <a:endParaRPr lang="en-US" sz="1500">
              <a:latin typeface="JKOMN L+ Courier"/>
            </a:endParaRPr>
          </a:p>
          <a:p>
            <a:pPr marL="233363" indent="223838">
              <a:lnSpc>
                <a:spcPct val="100000"/>
              </a:lnSpc>
              <a:spcBef>
                <a:spcPts val="0"/>
              </a:spcBef>
              <a:buNone/>
            </a:pPr>
            <a:r>
              <a:rPr lang="en-US" sz="1500" b="0" i="0" u="none" strike="noStrike" baseline="0">
                <a:latin typeface="JKOMN L+ Courier"/>
              </a:rPr>
              <a:t>[</a:t>
            </a:r>
            <a:r>
              <a:rPr lang="en-US" sz="1500" b="1" i="0" u="none" strike="noStrike" baseline="0">
                <a:highlight>
                  <a:srgbClr val="7DFF7D"/>
                </a:highlight>
                <a:latin typeface="JKOMN L+ Courier"/>
              </a:rPr>
              <a:t>CLASS</a:t>
            </a:r>
            <a:r>
              <a:rPr lang="en-US" sz="1500" b="0" i="0" u="none" strike="noStrike" baseline="0">
                <a:latin typeface="JKOMN L+ Courier"/>
              </a:rPr>
              <a:t> {</a:t>
            </a:r>
            <a:r>
              <a:rPr lang="en-US" sz="1500" b="1" i="0" u="none" strike="noStrike" baseline="0">
                <a:highlight>
                  <a:srgbClr val="7DFF7D"/>
                </a:highlight>
                <a:latin typeface="JKOMN L+ Courier"/>
              </a:rPr>
              <a:t>NONE</a:t>
            </a:r>
            <a:r>
              <a:rPr lang="en-US" sz="1500" b="0" i="0" u="none" strike="noStrike" baseline="0">
                <a:latin typeface="JKOMN L+ Courier"/>
              </a:rPr>
              <a:t> | </a:t>
            </a:r>
            <a:r>
              <a:rPr lang="en-US" sz="1500" b="1" i="0" u="none" strike="noStrike" baseline="0">
                <a:highlight>
                  <a:srgbClr val="7DFF7D"/>
                </a:highlight>
                <a:latin typeface="JKOMN L+ Courier"/>
              </a:rPr>
              <a:t>CORE</a:t>
            </a:r>
            <a:r>
              <a:rPr lang="en-US" sz="1500" b="0" i="0" u="none" strike="noStrike" baseline="0">
                <a:latin typeface="JKOMN L+ Courier"/>
              </a:rPr>
              <a:t> | </a:t>
            </a:r>
            <a:r>
              <a:rPr lang="en-US" sz="1500" b="1" i="0" u="none" strike="noStrike" baseline="0">
                <a:highlight>
                  <a:srgbClr val="7DFF7D"/>
                </a:highlight>
                <a:latin typeface="JKOMN L+ Courier"/>
              </a:rPr>
              <a:t>BUMP</a:t>
            </a:r>
            <a:r>
              <a:rPr lang="en-US" sz="1500" b="0" i="0" u="none" strike="noStrike" baseline="0">
                <a:latin typeface="JKOMN L+ Courier"/>
              </a:rPr>
              <a:t>} ;]</a:t>
            </a:r>
          </a:p>
          <a:p>
            <a:pPr marL="233363" indent="223838">
              <a:lnSpc>
                <a:spcPct val="100000"/>
              </a:lnSpc>
              <a:spcBef>
                <a:spcPts val="0"/>
              </a:spcBef>
              <a:buNone/>
            </a:pPr>
            <a:r>
              <a:rPr lang="en-US" sz="1500" b="0" i="0" u="none" strike="noStrike" baseline="0">
                <a:latin typeface="JKOMN L+ Courier"/>
              </a:rPr>
              <a:t>{</a:t>
            </a:r>
            <a:r>
              <a:rPr lang="en-US" sz="1500" b="0" i="1" u="none" strike="noStrike" baseline="0" err="1">
                <a:latin typeface="JKOMO L+ Courier"/>
              </a:rPr>
              <a:t>layerGeometries</a:t>
            </a:r>
            <a:r>
              <a:rPr lang="en-US" sz="1500" b="0" i="0" u="none" strike="noStrike" baseline="0">
                <a:latin typeface="JKOMN L+ Courier"/>
              </a:rPr>
              <a:t>} ...</a:t>
            </a:r>
          </a:p>
          <a:p>
            <a:pPr marL="233363" indent="0">
              <a:lnSpc>
                <a:spcPct val="100000"/>
              </a:lnSpc>
              <a:spcBef>
                <a:spcPts val="0"/>
              </a:spcBef>
              <a:buNone/>
            </a:pPr>
            <a:r>
              <a:rPr lang="en-US" sz="1500" b="1" i="0" u="none" strike="noStrike" baseline="0">
                <a:latin typeface="JKOMN L+ Courier"/>
              </a:rPr>
              <a:t>END</a:t>
            </a:r>
            <a:r>
              <a:rPr lang="en-US" sz="1500" b="0" i="0" u="none" strike="noStrike" baseline="0">
                <a:latin typeface="JKOMN L+ Courier"/>
              </a:rPr>
              <a:t>}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PROPERTY</a:t>
            </a:r>
            <a:r>
              <a:rPr lang="en-US" sz="1500" b="0" i="0" u="none" strike="noStrike" baseline="0">
                <a:latin typeface="JKOMN L+ Courier"/>
              </a:rPr>
              <a:t> </a:t>
            </a:r>
            <a:r>
              <a:rPr lang="en-US" sz="1500" b="0" i="1" u="none" strike="noStrike" baseline="0" err="1">
                <a:latin typeface="JKOMO L+ Courier"/>
              </a:rPr>
              <a:t>propName</a:t>
            </a:r>
            <a:r>
              <a:rPr lang="en-US" sz="1500" b="0" i="1" u="none" strike="noStrike" baseline="0">
                <a:latin typeface="JKOMO L+ Courier"/>
              </a:rPr>
              <a:t> </a:t>
            </a:r>
            <a:r>
              <a:rPr lang="en-US" sz="1500" b="0" i="1" u="none" strike="noStrike" baseline="0" err="1">
                <a:latin typeface="JKOMO L+ Courier"/>
              </a:rPr>
              <a:t>propVal</a:t>
            </a:r>
            <a:r>
              <a:rPr lang="en-US" sz="1500" b="0" i="1" u="none" strike="noStrike" baseline="0">
                <a:latin typeface="JKOMO L+ Courier"/>
              </a:rPr>
              <a:t> </a:t>
            </a:r>
            <a:r>
              <a:rPr lang="en-US" sz="1500" b="0" i="0" u="none" strike="noStrike" baseline="0">
                <a:latin typeface="JKOMN L+ Courier"/>
              </a:rPr>
              <a:t>;] ...</a:t>
            </a:r>
          </a:p>
          <a:p>
            <a:pPr marL="233363" indent="0">
              <a:lnSpc>
                <a:spcPct val="100000"/>
              </a:lnSpc>
              <a:spcBef>
                <a:spcPts val="0"/>
              </a:spcBef>
              <a:buNone/>
            </a:pPr>
            <a:r>
              <a:rPr lang="en-US" sz="1500" b="0" i="0" u="none" strike="noStrike" baseline="0">
                <a:latin typeface="JKOMN L+ Courier"/>
              </a:rPr>
              <a:t>[</a:t>
            </a:r>
            <a:r>
              <a:rPr lang="en-US" sz="1500" b="1" i="0" u="none" strike="noStrike" baseline="0">
                <a:highlight>
                  <a:srgbClr val="7DFF7D"/>
                </a:highlight>
                <a:latin typeface="JKOMN L+ Courier"/>
              </a:rPr>
              <a:t>PROPERTY</a:t>
            </a:r>
            <a:r>
              <a:rPr lang="en-US" sz="1500" b="0" i="0" u="none" strike="noStrike" baseline="0">
                <a:highlight>
                  <a:srgbClr val="7DFF7D"/>
                </a:highlight>
                <a:latin typeface="JKOMN L+ Courier"/>
              </a:rPr>
              <a:t> </a:t>
            </a:r>
            <a:r>
              <a:rPr lang="en-US" sz="1500" b="1" i="0" u="none" strike="noStrike" baseline="0">
                <a:highlight>
                  <a:srgbClr val="7DFF7D"/>
                </a:highlight>
                <a:latin typeface="JKOMN L+ Courier"/>
              </a:rPr>
              <a:t>LEF58_VIAINPINONLY</a:t>
            </a:r>
            <a:r>
              <a:rPr lang="en-US" sz="1500" b="0" i="0" u="none" strike="noStrike" baseline="0">
                <a:highlight>
                  <a:srgbClr val="7DFF7D"/>
                </a:highlight>
                <a:latin typeface="JKOMN L+ Courier"/>
              </a:rPr>
              <a:t> </a:t>
            </a:r>
            <a:r>
              <a:rPr lang="en-US" sz="1500" b="0" i="0" u="none" strike="noStrike" baseline="0">
                <a:latin typeface="JKOMN L+ Courier"/>
              </a:rPr>
              <a:t>“</a:t>
            </a:r>
            <a:r>
              <a:rPr lang="en-US" sz="1500" b="1" i="0" u="none" strike="noStrike" baseline="0">
                <a:highlight>
                  <a:srgbClr val="7DFF7D"/>
                </a:highlight>
                <a:latin typeface="JKOMN L+ Courier"/>
              </a:rPr>
              <a:t>VIAINPINONLY</a:t>
            </a:r>
            <a:r>
              <a:rPr lang="en-US" sz="1500" b="0" i="0" u="none" strike="noStrike" baseline="0">
                <a:latin typeface="JKOMN L+ Courier"/>
              </a:rPr>
              <a:t> ; </a:t>
            </a:r>
            <a:r>
              <a:rPr lang="en-US" sz="1500">
                <a:latin typeface="JKOMN L+ Courier"/>
              </a:rPr>
              <a:t>”</a:t>
            </a:r>
            <a:r>
              <a:rPr lang="en-US" sz="1500" b="0" i="0" u="none" strike="noStrike" baseline="0">
                <a:latin typeface="JKOMN L+ Courier"/>
              </a:rPr>
              <a:t>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ANTENNAPARTIALMETALAREA</a:t>
            </a:r>
            <a:r>
              <a:rPr lang="en-US" sz="1500" b="0" i="0" u="none" strike="noStrike" baseline="0">
                <a:latin typeface="JKOMN L+ Courier"/>
              </a:rPr>
              <a:t> </a:t>
            </a:r>
            <a:r>
              <a:rPr lang="en-US" sz="1500" b="0" i="1" u="none" strike="noStrike" baseline="0">
                <a:latin typeface="JKOMO L+ Courier"/>
              </a:rPr>
              <a:t>value </a:t>
            </a:r>
            <a:r>
              <a:rPr lang="en-US" sz="1500" b="0" i="0" u="none" strike="noStrike" baseline="0">
                <a:latin typeface="JKOMN L+ Courier"/>
              </a:rPr>
              <a:t>[</a:t>
            </a:r>
            <a:r>
              <a:rPr lang="en-US" sz="1500" b="1" i="0" u="none" strike="noStrike" baseline="0">
                <a:latin typeface="JKOMN L+ Courier"/>
              </a:rPr>
              <a:t>LAYER</a:t>
            </a:r>
            <a:r>
              <a:rPr lang="en-US" sz="1500" b="0" i="0" u="none" strike="noStrike" baseline="0">
                <a:latin typeface="JKOMN L+ Courier"/>
              </a:rPr>
              <a:t> </a:t>
            </a:r>
            <a:r>
              <a:rPr lang="en-US" sz="1500" b="0" i="1" u="none" strike="noStrike" baseline="0" err="1">
                <a:latin typeface="JKOMO L+ Courier"/>
              </a:rPr>
              <a:t>layerName</a:t>
            </a:r>
            <a:r>
              <a:rPr lang="en-US" sz="1500" b="0" i="0" u="none" strike="noStrike" baseline="0">
                <a:latin typeface="JKOMN L+ Courier"/>
              </a:rPr>
              <a:t>] ;] ...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ANTENNAPARTIALMETALSIDEAREA</a:t>
            </a:r>
            <a:r>
              <a:rPr lang="en-US" sz="1500" b="0" i="0" u="none" strike="noStrike" baseline="0">
                <a:latin typeface="JKOMN L+ Courier"/>
              </a:rPr>
              <a:t> </a:t>
            </a:r>
            <a:r>
              <a:rPr lang="en-US" sz="1500" b="0" i="1" u="none" strike="noStrike" baseline="0">
                <a:latin typeface="JKOMO L+ Courier"/>
              </a:rPr>
              <a:t>value </a:t>
            </a:r>
            <a:r>
              <a:rPr lang="en-US" sz="1500" b="0" i="0" u="none" strike="noStrike" baseline="0">
                <a:latin typeface="JKOMN L+ Courier"/>
              </a:rPr>
              <a:t>[</a:t>
            </a:r>
            <a:r>
              <a:rPr lang="en-US" sz="1500" b="1" i="0" u="none" strike="noStrike" baseline="0">
                <a:latin typeface="JKOMN L+ Courier"/>
              </a:rPr>
              <a:t>LAYER</a:t>
            </a:r>
            <a:r>
              <a:rPr lang="en-US" sz="1500" b="0" i="0" u="none" strike="noStrike" baseline="0">
                <a:latin typeface="JKOMN L+ Courier"/>
              </a:rPr>
              <a:t> </a:t>
            </a:r>
            <a:r>
              <a:rPr lang="en-US" sz="1500" b="0" i="1" u="none" strike="noStrike" baseline="0" err="1">
                <a:latin typeface="JKOMO L+ Courier"/>
              </a:rPr>
              <a:t>layerName</a:t>
            </a:r>
            <a:r>
              <a:rPr lang="en-US" sz="1500" b="0" i="0" u="none" strike="noStrike" baseline="0">
                <a:latin typeface="JKOMN L+ Courier"/>
              </a:rPr>
              <a:t>] ;] ...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ANTENNAPARTIALCUTAREA</a:t>
            </a:r>
            <a:r>
              <a:rPr lang="en-US" sz="1500" b="0" i="0" u="none" strike="noStrike" baseline="0">
                <a:latin typeface="JKOMN L+ Courier"/>
              </a:rPr>
              <a:t> </a:t>
            </a:r>
            <a:r>
              <a:rPr lang="en-US" sz="1500" b="0" i="1" u="none" strike="noStrike" baseline="0">
                <a:latin typeface="JKOMO L+ Courier"/>
              </a:rPr>
              <a:t>value </a:t>
            </a:r>
            <a:r>
              <a:rPr lang="en-US" sz="1500" b="0" i="0" u="none" strike="noStrike" baseline="0">
                <a:latin typeface="JKOMN L+ Courier"/>
              </a:rPr>
              <a:t>[</a:t>
            </a:r>
            <a:r>
              <a:rPr lang="en-US" sz="1500" b="1" i="0" u="none" strike="noStrike" baseline="0">
                <a:latin typeface="JKOMN L+ Courier"/>
              </a:rPr>
              <a:t>LAYER</a:t>
            </a:r>
            <a:r>
              <a:rPr lang="en-US" sz="1500" b="0" i="0" u="none" strike="noStrike" baseline="0">
                <a:latin typeface="JKOMN L+ Courier"/>
              </a:rPr>
              <a:t> </a:t>
            </a:r>
            <a:r>
              <a:rPr lang="en-US" sz="1500" b="0" i="1" u="none" strike="noStrike" baseline="0" err="1">
                <a:latin typeface="JKOMO L+ Courier"/>
              </a:rPr>
              <a:t>layerName</a:t>
            </a:r>
            <a:r>
              <a:rPr lang="en-US" sz="1500" b="0" i="0" u="none" strike="noStrike" baseline="0">
                <a:latin typeface="JKOMN L+ Courier"/>
              </a:rPr>
              <a:t>] ;] ...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ANTENNADIFFAREA</a:t>
            </a:r>
            <a:r>
              <a:rPr lang="en-US" sz="1500" b="0" i="0" u="none" strike="noStrike" baseline="0">
                <a:latin typeface="JKOMN L+ Courier"/>
              </a:rPr>
              <a:t> </a:t>
            </a:r>
            <a:r>
              <a:rPr lang="en-US" sz="1500" b="0" i="1" u="none" strike="noStrike" baseline="0">
                <a:latin typeface="JKOMO L+ Courier"/>
              </a:rPr>
              <a:t>value </a:t>
            </a:r>
            <a:r>
              <a:rPr lang="en-US" sz="1500" b="0" i="0" u="none" strike="noStrike" baseline="0">
                <a:latin typeface="JKOMN L+ Courier"/>
              </a:rPr>
              <a:t>[</a:t>
            </a:r>
            <a:r>
              <a:rPr lang="en-US" sz="1500" b="1" i="0" u="none" strike="noStrike" baseline="0">
                <a:latin typeface="JKOMN L+ Courier"/>
              </a:rPr>
              <a:t>LAYER</a:t>
            </a:r>
            <a:r>
              <a:rPr lang="en-US" sz="1500" b="0" i="0" u="none" strike="noStrike" baseline="0">
                <a:latin typeface="JKOMN L+ Courier"/>
              </a:rPr>
              <a:t> </a:t>
            </a:r>
            <a:r>
              <a:rPr lang="en-US" sz="1500" b="0" i="1" u="none" strike="noStrike" baseline="0" err="1">
                <a:latin typeface="JKOMO L+ Courier"/>
              </a:rPr>
              <a:t>layerName</a:t>
            </a:r>
            <a:r>
              <a:rPr lang="en-US" sz="1500" b="0" i="0" u="none" strike="noStrike" baseline="0">
                <a:latin typeface="JKOMN L+ Courier"/>
              </a:rPr>
              <a:t>] ;] ...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ANTENNAMODEL</a:t>
            </a:r>
            <a:r>
              <a:rPr lang="en-US" sz="1500" b="0" i="0" u="none" strike="noStrike" baseline="0">
                <a:latin typeface="JKOMN L+ Courier"/>
              </a:rPr>
              <a:t> {</a:t>
            </a:r>
            <a:r>
              <a:rPr lang="en-US" sz="1500" b="1" i="0" u="none" strike="noStrike" baseline="0">
                <a:highlight>
                  <a:srgbClr val="FF7D7D"/>
                </a:highlight>
                <a:latin typeface="JKOMN L+ Courier"/>
              </a:rPr>
              <a:t>OXIDE1</a:t>
            </a:r>
            <a:r>
              <a:rPr lang="en-US" sz="1500" b="0" i="0" u="none" strike="noStrike" baseline="0">
                <a:latin typeface="JKOMN L+ Courier"/>
              </a:rPr>
              <a:t> | </a:t>
            </a:r>
            <a:r>
              <a:rPr lang="en-US" sz="1500" b="1" i="0" u="none" strike="noStrike" baseline="0">
                <a:highlight>
                  <a:srgbClr val="7DFF7D"/>
                </a:highlight>
                <a:latin typeface="JKOMN L+ Courier"/>
              </a:rPr>
              <a:t>OXIDE2</a:t>
            </a:r>
            <a:r>
              <a:rPr lang="en-US" sz="1500" b="0" i="0" u="none" strike="noStrike" baseline="0">
                <a:latin typeface="JKOMN L+ Courier"/>
              </a:rPr>
              <a:t> | </a:t>
            </a:r>
            <a:r>
              <a:rPr lang="en-US" sz="1500" b="1" i="0" u="none" strike="noStrike" baseline="0">
                <a:highlight>
                  <a:srgbClr val="7DFF7D"/>
                </a:highlight>
                <a:latin typeface="JKOMN L+ Courier"/>
              </a:rPr>
              <a:t>OXIDE3</a:t>
            </a:r>
            <a:r>
              <a:rPr lang="en-US" sz="1500" b="0" i="0" u="none" strike="noStrike" baseline="0">
                <a:latin typeface="JKOMN L+ Courier"/>
              </a:rPr>
              <a:t> | </a:t>
            </a:r>
            <a:r>
              <a:rPr lang="en-US" sz="1500" b="1" i="0" u="none" strike="noStrike" baseline="0">
                <a:highlight>
                  <a:srgbClr val="7DFF7D"/>
                </a:highlight>
                <a:latin typeface="JKOMN L+ Courier"/>
              </a:rPr>
              <a:t>OXIDE4</a:t>
            </a:r>
            <a:r>
              <a:rPr lang="en-US" sz="1500" b="0" i="0" u="none" strike="noStrike" baseline="0">
                <a:latin typeface="JKOMN L+ Courier"/>
              </a:rPr>
              <a:t>} ;] ...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ANTENNAGATEAREA</a:t>
            </a:r>
            <a:r>
              <a:rPr lang="en-US" sz="1500" b="0" i="0" u="none" strike="noStrike" baseline="0">
                <a:latin typeface="JKOMN L+ Courier"/>
              </a:rPr>
              <a:t> </a:t>
            </a:r>
            <a:r>
              <a:rPr lang="en-US" sz="1500" b="0" i="1" u="none" strike="noStrike" baseline="0">
                <a:latin typeface="JKOMO L+ Courier"/>
              </a:rPr>
              <a:t>value </a:t>
            </a:r>
            <a:r>
              <a:rPr lang="en-US" sz="1500" b="0" i="0" u="none" strike="noStrike" baseline="0">
                <a:latin typeface="JKOMN L+ Courier"/>
              </a:rPr>
              <a:t>[</a:t>
            </a:r>
            <a:r>
              <a:rPr lang="en-US" sz="1500" b="1" i="0" u="none" strike="noStrike" baseline="0">
                <a:latin typeface="JKOMN L+ Courier"/>
              </a:rPr>
              <a:t>LAYER</a:t>
            </a:r>
            <a:r>
              <a:rPr lang="en-US" sz="1500" b="0" i="0" u="none" strike="noStrike" baseline="0">
                <a:latin typeface="JKOMN L+ Courier"/>
              </a:rPr>
              <a:t> </a:t>
            </a:r>
            <a:r>
              <a:rPr lang="en-US" sz="1500" b="0" i="1" u="none" strike="noStrike" baseline="0" err="1">
                <a:latin typeface="JKOMO L+ Courier"/>
              </a:rPr>
              <a:t>layerName</a:t>
            </a:r>
            <a:r>
              <a:rPr lang="en-US" sz="1500" b="0" i="0" u="none" strike="noStrike" baseline="0">
                <a:latin typeface="JKOMN L+ Courier"/>
              </a:rPr>
              <a:t>] ;]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ANTENNAMAXAREACAR</a:t>
            </a:r>
            <a:r>
              <a:rPr lang="en-US" sz="1500" b="0" i="0" u="none" strike="noStrike" baseline="0">
                <a:latin typeface="JKOMN L+ Courier"/>
              </a:rPr>
              <a:t> </a:t>
            </a:r>
            <a:r>
              <a:rPr lang="en-US" sz="1500" b="0" i="1" u="none" strike="noStrike" baseline="0">
                <a:latin typeface="JKOMO L+ Courier"/>
              </a:rPr>
              <a:t>value </a:t>
            </a:r>
            <a:r>
              <a:rPr lang="en-US" sz="1500" b="1" i="0" u="none" strike="noStrike" baseline="0">
                <a:latin typeface="JKOMN L+ Courier"/>
              </a:rPr>
              <a:t>LAYER</a:t>
            </a:r>
            <a:r>
              <a:rPr lang="en-US" sz="1500" b="0" i="0" u="none" strike="noStrike" baseline="0">
                <a:latin typeface="JKOMN L+ Courier"/>
              </a:rPr>
              <a:t> </a:t>
            </a:r>
            <a:r>
              <a:rPr lang="en-US" sz="1500" b="0" i="1" u="none" strike="noStrike" baseline="0" err="1">
                <a:latin typeface="JKOMO L+ Courier"/>
              </a:rPr>
              <a:t>layerName</a:t>
            </a:r>
            <a:r>
              <a:rPr lang="en-US" sz="1500" b="0" i="1" u="none" strike="noStrike" baseline="0">
                <a:latin typeface="JKOMO L+ Courier"/>
              </a:rPr>
              <a:t> </a:t>
            </a:r>
            <a:r>
              <a:rPr lang="en-US" sz="1500" b="0" i="0" u="none" strike="noStrike" baseline="0">
                <a:latin typeface="JKOMN L+ Courier"/>
              </a:rPr>
              <a:t>;] ... </a:t>
            </a:r>
          </a:p>
          <a:p>
            <a:pPr marL="233363" indent="0">
              <a:lnSpc>
                <a:spcPct val="100000"/>
              </a:lnSpc>
              <a:spcBef>
                <a:spcPts val="0"/>
              </a:spcBef>
              <a:buNone/>
            </a:pPr>
            <a:r>
              <a:rPr lang="en-US" sz="1500" b="0" i="0" u="none" strike="noStrike" baseline="0">
                <a:latin typeface="JKOMN L+ Courier"/>
              </a:rPr>
              <a:t>[</a:t>
            </a:r>
            <a:r>
              <a:rPr lang="en-US" sz="1500" b="1" i="0" u="none" strike="noStrike" baseline="0">
                <a:highlight>
                  <a:srgbClr val="7D7DFF"/>
                </a:highlight>
                <a:latin typeface="JKOMN L+ Courier"/>
              </a:rPr>
              <a:t>ANTENNAMAXSIDEAREACAR</a:t>
            </a:r>
            <a:r>
              <a:rPr lang="en-US" sz="1500" b="0" i="0" u="none" strike="noStrike" baseline="0">
                <a:latin typeface="JKOMN L+ Courier"/>
              </a:rPr>
              <a:t> </a:t>
            </a:r>
            <a:r>
              <a:rPr lang="en-US" sz="1500" b="0" i="1" u="none" strike="noStrike" baseline="0">
                <a:latin typeface="JKOMO L+ Courier"/>
              </a:rPr>
              <a:t>value </a:t>
            </a:r>
            <a:r>
              <a:rPr lang="en-US" sz="1500" b="1" i="0" u="none" strike="noStrike" baseline="0">
                <a:latin typeface="JKOMN L+ Courier"/>
              </a:rPr>
              <a:t>LAYER</a:t>
            </a:r>
            <a:r>
              <a:rPr lang="en-US" sz="1500" b="0" i="0" u="none" strike="noStrike" baseline="0">
                <a:latin typeface="JKOMN L+ Courier"/>
              </a:rPr>
              <a:t> </a:t>
            </a:r>
            <a:r>
              <a:rPr lang="en-US" sz="1500" b="0" i="1" u="none" strike="noStrike" baseline="0" err="1">
                <a:latin typeface="JKOMO L+ Courier"/>
              </a:rPr>
              <a:t>layerName</a:t>
            </a:r>
            <a:r>
              <a:rPr lang="en-US" sz="1500" b="0" i="1" u="none" strike="noStrike" baseline="0">
                <a:latin typeface="JKOMO L+ Courier"/>
              </a:rPr>
              <a:t> </a:t>
            </a:r>
            <a:r>
              <a:rPr lang="en-US" sz="1500" b="0" i="0" u="none" strike="noStrike" baseline="0">
                <a:latin typeface="JKOMN L+ Courier"/>
              </a:rPr>
              <a:t>;] ...</a:t>
            </a: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ANTENNAMAXCUTCAR</a:t>
            </a:r>
            <a:r>
              <a:rPr lang="en-US" sz="1500" b="0" i="0" u="none" strike="noStrike" baseline="0">
                <a:latin typeface="JKOMN L+ Courier"/>
              </a:rPr>
              <a:t> </a:t>
            </a:r>
            <a:r>
              <a:rPr lang="en-US" sz="1500" b="0" i="1" u="none" strike="noStrike" baseline="0">
                <a:latin typeface="JKOMO L+ Courier"/>
              </a:rPr>
              <a:t>value </a:t>
            </a:r>
            <a:r>
              <a:rPr lang="en-US" sz="1500" b="1" i="0" u="none" strike="noStrike" baseline="0">
                <a:latin typeface="JKOMN L+ Courier"/>
              </a:rPr>
              <a:t>LAYER</a:t>
            </a:r>
            <a:r>
              <a:rPr lang="en-US" sz="1500" b="0" i="0" u="none" strike="noStrike" baseline="0">
                <a:latin typeface="JKOMN L+ Courier"/>
              </a:rPr>
              <a:t> </a:t>
            </a:r>
            <a:r>
              <a:rPr lang="en-US" sz="1500" b="0" i="1" u="none" strike="noStrike" baseline="0" err="1">
                <a:latin typeface="JKOMO L+ Courier"/>
              </a:rPr>
              <a:t>layerName</a:t>
            </a:r>
            <a:r>
              <a:rPr lang="en-US" sz="1500" b="0" i="1" u="none" strike="noStrike" baseline="0">
                <a:latin typeface="JKOMO L+ Courier"/>
              </a:rPr>
              <a:t> </a:t>
            </a:r>
            <a:r>
              <a:rPr lang="en-US" sz="1500" b="0" i="0" u="none" strike="noStrike" baseline="0">
                <a:latin typeface="JKOMN L+ Courier"/>
              </a:rPr>
              <a:t>;] ... </a:t>
            </a:r>
          </a:p>
          <a:p>
            <a:pPr marL="0" indent="0">
              <a:lnSpc>
                <a:spcPct val="100000"/>
              </a:lnSpc>
              <a:spcBef>
                <a:spcPts val="0"/>
              </a:spcBef>
              <a:buNone/>
            </a:pPr>
            <a:r>
              <a:rPr lang="en-US" sz="1500" b="1" i="0" u="none" strike="noStrike" baseline="0">
                <a:latin typeface="JKOMN L+ Courier"/>
              </a:rPr>
              <a:t>END</a:t>
            </a:r>
            <a:r>
              <a:rPr lang="en-US" sz="1500" b="0" i="0" u="none" strike="noStrike" baseline="0">
                <a:latin typeface="JKOMN L+ Courier"/>
              </a:rPr>
              <a:t> </a:t>
            </a:r>
            <a:r>
              <a:rPr lang="en-US" sz="1500" b="0" i="1" u="none" strike="noStrike" baseline="0" err="1">
                <a:latin typeface="JKOMO L+ Courier"/>
              </a:rPr>
              <a:t>pinName</a:t>
            </a:r>
            <a:r>
              <a:rPr lang="en-US" sz="1500" b="0" u="none" strike="noStrike" baseline="0">
                <a:latin typeface="JKOMO L+ Courier"/>
              </a:rPr>
              <a:t>]</a:t>
            </a:r>
            <a:endParaRPr lang="en-US" sz="1500"/>
          </a:p>
        </p:txBody>
      </p:sp>
      <p:sp>
        <p:nvSpPr>
          <p:cNvPr id="6" name="TextBox 5">
            <a:extLst>
              <a:ext uri="{FF2B5EF4-FFF2-40B4-BE49-F238E27FC236}">
                <a16:creationId xmlns:a16="http://schemas.microsoft.com/office/drawing/2014/main" id="{91BF9389-C991-4B6D-8D42-2B6DBDAD7D04}"/>
              </a:ext>
            </a:extLst>
          </p:cNvPr>
          <p:cNvSpPr txBox="1"/>
          <p:nvPr/>
        </p:nvSpPr>
        <p:spPr>
          <a:xfrm>
            <a:off x="7662441" y="681034"/>
            <a:ext cx="4205094" cy="1754326"/>
          </a:xfrm>
          <a:prstGeom prst="rect">
            <a:avLst/>
          </a:prstGeom>
          <a:noFill/>
        </p:spPr>
        <p:txBody>
          <a:bodyPr wrap="square">
            <a:spAutoFit/>
          </a:bodyPr>
          <a:lstStyle/>
          <a:p>
            <a:pPr marL="0" indent="0">
              <a:lnSpc>
                <a:spcPct val="100000"/>
              </a:lnSpc>
              <a:spcBef>
                <a:spcPts val="0"/>
              </a:spcBef>
              <a:buNone/>
            </a:pPr>
            <a:r>
              <a:rPr lang="en-US" sz="1800" b="1" dirty="0">
                <a:latin typeface="JKOMN L+ Courier"/>
              </a:rPr>
              <a:t>Keyword Highlighting:</a:t>
            </a:r>
          </a:p>
          <a:p>
            <a:pPr marL="0" indent="0">
              <a:lnSpc>
                <a:spcPct val="100000"/>
              </a:lnSpc>
              <a:spcBef>
                <a:spcPts val="0"/>
              </a:spcBef>
              <a:buNone/>
            </a:pPr>
            <a:r>
              <a:rPr lang="en-US" sz="1800" dirty="0">
                <a:highlight>
                  <a:srgbClr val="7D7DFF"/>
                </a:highlight>
                <a:latin typeface="JKOMN L+ Courier"/>
              </a:rPr>
              <a:t>Only in script</a:t>
            </a:r>
          </a:p>
          <a:p>
            <a:pPr marL="0" indent="0">
              <a:lnSpc>
                <a:spcPct val="100000"/>
              </a:lnSpc>
              <a:spcBef>
                <a:spcPts val="0"/>
              </a:spcBef>
              <a:buNone/>
            </a:pPr>
            <a:r>
              <a:rPr lang="en-US" sz="1800" i="0" u="none" strike="noStrike" baseline="0" dirty="0">
                <a:highlight>
                  <a:srgbClr val="FF7D7D"/>
                </a:highlight>
                <a:latin typeface="JKOMN L+ Courier"/>
              </a:rPr>
              <a:t>Only in LEF files</a:t>
            </a:r>
          </a:p>
          <a:p>
            <a:r>
              <a:rPr lang="en-US" sz="1800" dirty="0">
                <a:highlight>
                  <a:srgbClr val="7DFF7D"/>
                </a:highlight>
                <a:latin typeface="JKOMN L+ Courier"/>
              </a:rPr>
              <a:t>Not in LEF files and not in script</a:t>
            </a:r>
          </a:p>
          <a:p>
            <a:r>
              <a:rPr lang="en-US" sz="1800" dirty="0">
                <a:latin typeface="JKOMN L+ Courier"/>
              </a:rPr>
              <a:t>No highlighting - In both script and LEF files</a:t>
            </a:r>
          </a:p>
          <a:p>
            <a:r>
              <a:rPr lang="en-US" b="1" dirty="0">
                <a:latin typeface="JKOMN L+ Courier"/>
              </a:rPr>
              <a:t>*</a:t>
            </a:r>
            <a:r>
              <a:rPr lang="en-US" b="1" dirty="0">
                <a:highlight>
                  <a:srgbClr val="FF7D7D"/>
                </a:highlight>
                <a:latin typeface="JKOMN L+ Courier"/>
              </a:rPr>
              <a:t>Red</a:t>
            </a:r>
            <a:r>
              <a:rPr lang="en-US" b="1" dirty="0">
                <a:latin typeface="JKOMN L+ Courier"/>
              </a:rPr>
              <a:t> and </a:t>
            </a:r>
            <a:r>
              <a:rPr lang="en-US" b="1" dirty="0">
                <a:highlight>
                  <a:srgbClr val="7DFF7D"/>
                </a:highlight>
                <a:latin typeface="JKOMN L+ Courier"/>
              </a:rPr>
              <a:t>green</a:t>
            </a:r>
            <a:r>
              <a:rPr lang="en-US" b="1" dirty="0">
                <a:latin typeface="JKOMN L+ Courier"/>
              </a:rPr>
              <a:t> need to be added to script</a:t>
            </a:r>
            <a:endParaRPr lang="en-US" sz="1800" b="1" dirty="0">
              <a:latin typeface="JKOMN L+ Courier"/>
            </a:endParaRPr>
          </a:p>
        </p:txBody>
      </p:sp>
    </p:spTree>
    <p:extLst>
      <p:ext uri="{BB962C8B-B14F-4D97-AF65-F5344CB8AC3E}">
        <p14:creationId xmlns:p14="http://schemas.microsoft.com/office/powerpoint/2010/main" val="2063480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Identify Keyword Discrepancies</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5" y="681036"/>
            <a:ext cx="10587949" cy="5788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a:latin typeface="JKOMN L+ Courier"/>
              </a:rPr>
              <a:t>[</a:t>
            </a:r>
            <a:r>
              <a:rPr lang="en-US" sz="1500" b="1" i="0" u="none" strike="noStrike" baseline="0">
                <a:latin typeface="JKOMN L+ Courier"/>
              </a:rPr>
              <a:t>OBS</a:t>
            </a:r>
            <a:endParaRPr lang="en-US" sz="1500" i="1">
              <a:latin typeface="JKOMO L+ Courier"/>
            </a:endParaRPr>
          </a:p>
          <a:p>
            <a:pPr marL="233363" indent="0">
              <a:lnSpc>
                <a:spcPct val="100000"/>
              </a:lnSpc>
              <a:spcBef>
                <a:spcPts val="0"/>
              </a:spcBef>
              <a:buNone/>
            </a:pPr>
            <a:r>
              <a:rPr lang="en-US" sz="1500" b="0" i="0" u="none" strike="noStrike" baseline="0">
                <a:latin typeface="JKOMN L+ Courier"/>
              </a:rPr>
              <a:t>{</a:t>
            </a:r>
            <a:r>
              <a:rPr lang="en-US" sz="1500" b="1" i="0" u="none" strike="noStrike" baseline="0">
                <a:latin typeface="JKOMN L+ Courier"/>
              </a:rPr>
              <a:t>LAYER</a:t>
            </a:r>
            <a:r>
              <a:rPr lang="en-US" sz="1500" b="0" i="0" u="none" strike="noStrike" baseline="0">
                <a:latin typeface="JKOMN L+ Courier"/>
              </a:rPr>
              <a:t> </a:t>
            </a:r>
            <a:r>
              <a:rPr lang="en-US" sz="1500" b="0" i="1" u="none" strike="noStrike" baseline="0" err="1">
                <a:latin typeface="JKOMO L+ Courier"/>
              </a:rPr>
              <a:t>layerName</a:t>
            </a:r>
            <a:endParaRPr lang="en-US" sz="1500" i="1">
              <a:latin typeface="JKOMO L+ Courier"/>
            </a:endParaRPr>
          </a:p>
          <a:p>
            <a:pPr marL="457200" indent="0">
              <a:lnSpc>
                <a:spcPct val="100000"/>
              </a:lnSpc>
              <a:spcBef>
                <a:spcPts val="0"/>
              </a:spcBef>
              <a:buNone/>
            </a:pPr>
            <a:r>
              <a:rPr lang="en-US" sz="1500" b="0" i="0" u="none" strike="noStrike" baseline="0">
                <a:latin typeface="JKOMN L+ Courier"/>
              </a:rPr>
              <a:t>[</a:t>
            </a:r>
            <a:r>
              <a:rPr lang="en-US" sz="1500" b="1" i="0" u="none" strike="noStrike" baseline="0">
                <a:highlight>
                  <a:srgbClr val="7DFF7D"/>
                </a:highlight>
                <a:latin typeface="JKOMN L+ Courier"/>
              </a:rPr>
              <a:t>EXCEPTPGNET</a:t>
            </a:r>
            <a:r>
              <a:rPr lang="en-US" sz="1500" b="0" i="0" u="none" strike="noStrike" baseline="0">
                <a:latin typeface="JKOMN L+ Courier"/>
              </a:rPr>
              <a:t>]</a:t>
            </a:r>
          </a:p>
          <a:p>
            <a:pPr marL="457200" indent="0">
              <a:lnSpc>
                <a:spcPct val="100000"/>
              </a:lnSpc>
              <a:spcBef>
                <a:spcPts val="0"/>
              </a:spcBef>
              <a:buNone/>
            </a:pPr>
            <a:r>
              <a:rPr lang="en-US" sz="1500" b="0" i="0" u="none" strike="noStrike" baseline="0">
                <a:latin typeface="JKOMN L+ Courier"/>
              </a:rPr>
              <a:t>[</a:t>
            </a:r>
            <a:r>
              <a:rPr lang="en-US" sz="1500" b="1" i="0" u="none" strike="noStrike" baseline="0">
                <a:highlight>
                  <a:srgbClr val="7DFF7D"/>
                </a:highlight>
                <a:latin typeface="JKOMN L+ Courier"/>
              </a:rPr>
              <a:t>SPACING</a:t>
            </a:r>
            <a:r>
              <a:rPr lang="en-US" sz="1500" b="0" i="0" u="none" strike="noStrike" baseline="0">
                <a:latin typeface="JKOMN L+ Courier"/>
              </a:rPr>
              <a:t> </a:t>
            </a:r>
            <a:r>
              <a:rPr lang="en-US" sz="1500" b="0" i="1" u="none" strike="noStrike" baseline="0" err="1">
                <a:latin typeface="JKOMO L+ Courier"/>
              </a:rPr>
              <a:t>minSpacing</a:t>
            </a:r>
            <a:r>
              <a:rPr lang="en-US" sz="1500" b="0" i="1" u="none" strike="noStrike" baseline="0">
                <a:latin typeface="JKOMO L+ Courier"/>
              </a:rPr>
              <a:t> </a:t>
            </a:r>
            <a:r>
              <a:rPr lang="en-US" sz="1500" b="0" i="0" u="none" strike="noStrike" baseline="0">
                <a:latin typeface="JKOMN L+ Courier"/>
              </a:rPr>
              <a:t>| </a:t>
            </a:r>
            <a:r>
              <a:rPr lang="en-US" sz="1500" b="1" i="0" u="none" strike="noStrike" baseline="0">
                <a:highlight>
                  <a:srgbClr val="7DFF7D"/>
                </a:highlight>
                <a:latin typeface="JKOMN L+ Courier"/>
              </a:rPr>
              <a:t>DESIGNRULEWIDTH</a:t>
            </a:r>
            <a:r>
              <a:rPr lang="en-US" sz="1500" b="0" i="0" u="none" strike="noStrike" baseline="0">
                <a:latin typeface="JKOMN L+ Courier"/>
              </a:rPr>
              <a:t> </a:t>
            </a:r>
            <a:r>
              <a:rPr lang="en-US" sz="1500" b="0" i="1" u="none" strike="noStrike" baseline="0">
                <a:latin typeface="JKOMO L+ Courier"/>
              </a:rPr>
              <a:t>value</a:t>
            </a:r>
            <a:r>
              <a:rPr lang="en-US" sz="1500" b="0" i="0" u="none" strike="noStrike" baseline="0">
                <a:latin typeface="JKOMN L+ Courier"/>
              </a:rPr>
              <a:t>] ;</a:t>
            </a:r>
          </a:p>
          <a:p>
            <a:pPr marL="457200" indent="0">
              <a:lnSpc>
                <a:spcPct val="100000"/>
              </a:lnSpc>
              <a:spcBef>
                <a:spcPts val="0"/>
              </a:spcBef>
              <a:buNone/>
            </a:pPr>
            <a:r>
              <a:rPr lang="en-US" sz="1500" b="0" i="0" u="none" strike="noStrike" baseline="0">
                <a:latin typeface="JKOMN L+ Courier"/>
              </a:rPr>
              <a:t>[</a:t>
            </a:r>
            <a:r>
              <a:rPr lang="en-US" sz="1500" b="1" i="0" u="none" strike="noStrike" baseline="0">
                <a:highlight>
                  <a:srgbClr val="7DFF7D"/>
                </a:highlight>
                <a:latin typeface="JKOMN L+ Courier"/>
              </a:rPr>
              <a:t>WIDTH</a:t>
            </a:r>
            <a:r>
              <a:rPr lang="en-US" sz="1500" b="0" i="0" u="none" strike="noStrike" baseline="0">
                <a:latin typeface="JKOMN L+ Courier"/>
              </a:rPr>
              <a:t> </a:t>
            </a:r>
            <a:r>
              <a:rPr lang="en-US" sz="1500" b="0" i="1" u="none" strike="noStrike" baseline="0" err="1">
                <a:latin typeface="JKOMO L+ Courier"/>
              </a:rPr>
              <a:t>width</a:t>
            </a:r>
            <a:r>
              <a:rPr lang="en-US" sz="1500" b="0" i="1" u="none" strike="noStrike" baseline="0">
                <a:latin typeface="JKOMO L+ Courier"/>
              </a:rPr>
              <a:t> </a:t>
            </a:r>
            <a:r>
              <a:rPr lang="en-US" sz="1500" b="0" i="0" u="none" strike="noStrike" baseline="0">
                <a:latin typeface="JKOMN L+ Courier"/>
              </a:rPr>
              <a:t>;]</a:t>
            </a:r>
          </a:p>
          <a:p>
            <a:pPr marL="457200" indent="0">
              <a:lnSpc>
                <a:spcPct val="100000"/>
              </a:lnSpc>
              <a:spcBef>
                <a:spcPts val="0"/>
              </a:spcBef>
              <a:buNone/>
            </a:pPr>
            <a:r>
              <a:rPr lang="en-US" sz="1500" b="0" i="0" u="none" strike="noStrike" baseline="0">
                <a:latin typeface="JKOMN L+ Courier"/>
              </a:rPr>
              <a:t>{ </a:t>
            </a:r>
            <a:r>
              <a:rPr lang="en-US" sz="1500" b="1" i="0" u="none" strike="noStrike" baseline="0">
                <a:highlight>
                  <a:srgbClr val="7DFF7D"/>
                </a:highlight>
                <a:latin typeface="JKOMN L+ Courier"/>
              </a:rPr>
              <a:t>PATH</a:t>
            </a:r>
            <a:r>
              <a:rPr lang="en-US" sz="1500" b="0" i="0" u="none" strike="noStrike" baseline="0">
                <a:latin typeface="JKOMN L+ Courier"/>
              </a:rPr>
              <a:t> </a:t>
            </a:r>
            <a:r>
              <a:rPr lang="en-US" sz="1500" b="0" i="1" u="none" strike="noStrike" baseline="0">
                <a:latin typeface="JKOMO L+ Courier"/>
              </a:rPr>
              <a:t>pt </a:t>
            </a:r>
            <a:r>
              <a:rPr lang="en-US" sz="1500" b="0" i="0" u="none" strike="noStrike" baseline="0">
                <a:latin typeface="JKOMN L+ Courier"/>
              </a:rPr>
              <a:t>... ;</a:t>
            </a:r>
          </a:p>
          <a:p>
            <a:pPr marL="457200" indent="0">
              <a:lnSpc>
                <a:spcPct val="100000"/>
              </a:lnSpc>
              <a:spcBef>
                <a:spcPts val="0"/>
              </a:spcBef>
              <a:buNone/>
            </a:pPr>
            <a:r>
              <a:rPr lang="en-US" sz="1500" b="0" i="0" u="none" strike="noStrike" baseline="0">
                <a:latin typeface="JKOMN L+ Courier"/>
              </a:rPr>
              <a:t>| </a:t>
            </a:r>
            <a:r>
              <a:rPr lang="en-US" sz="1500" b="1" i="0" u="none" strike="noStrike" baseline="0">
                <a:highlight>
                  <a:srgbClr val="7DFF7D"/>
                </a:highlight>
                <a:latin typeface="JKOMN L+ Courier"/>
              </a:rPr>
              <a:t>PATH</a:t>
            </a:r>
            <a:r>
              <a:rPr lang="en-US" sz="1500" b="0" i="0" u="none" strike="noStrike" baseline="0">
                <a:latin typeface="JKOMN L+ Courier"/>
              </a:rPr>
              <a:t> </a:t>
            </a:r>
            <a:r>
              <a:rPr lang="en-US" sz="1500" b="1" i="0" u="none" strike="noStrike" baseline="0">
                <a:highlight>
                  <a:srgbClr val="7DFF7D"/>
                </a:highlight>
                <a:latin typeface="JKOMN L+ Courier"/>
              </a:rPr>
              <a:t>ITERATE</a:t>
            </a:r>
            <a:r>
              <a:rPr lang="en-US" sz="1500" b="0" i="0" u="none" strike="noStrike" baseline="0">
                <a:latin typeface="JKOMN L+ Courier"/>
              </a:rPr>
              <a:t> </a:t>
            </a:r>
            <a:r>
              <a:rPr lang="en-US" sz="1500" b="0" i="1" u="none" strike="noStrike" baseline="0">
                <a:latin typeface="JKOMO L+ Courier"/>
              </a:rPr>
              <a:t>pt </a:t>
            </a:r>
            <a:r>
              <a:rPr lang="en-US" sz="1500" b="0" i="0" u="none" strike="noStrike" baseline="0">
                <a:latin typeface="JKOMN L+ Courier"/>
              </a:rPr>
              <a:t>... </a:t>
            </a:r>
            <a:r>
              <a:rPr lang="en-US" sz="1500" b="0" i="1" u="none" strike="noStrike" baseline="0" err="1">
                <a:latin typeface="JKOMO L+ Courier"/>
              </a:rPr>
              <a:t>stepPattern</a:t>
            </a:r>
            <a:r>
              <a:rPr lang="en-US" sz="1500" b="0" i="1" u="none" strike="noStrike" baseline="0">
                <a:latin typeface="JKOMO L+ Courier"/>
              </a:rPr>
              <a:t> </a:t>
            </a:r>
            <a:r>
              <a:rPr lang="en-US" sz="1500" b="0" i="0" u="none" strike="noStrike" baseline="0">
                <a:latin typeface="JKOMN L+ Courier"/>
              </a:rPr>
              <a:t>;</a:t>
            </a:r>
          </a:p>
          <a:p>
            <a:pPr marL="457200" indent="0">
              <a:lnSpc>
                <a:spcPct val="100000"/>
              </a:lnSpc>
              <a:spcBef>
                <a:spcPts val="0"/>
              </a:spcBef>
              <a:buNone/>
            </a:pPr>
            <a:r>
              <a:rPr lang="en-US" sz="1500" b="0" i="0" u="none" strike="noStrike" baseline="0">
                <a:latin typeface="JKOMN L+ Courier"/>
              </a:rPr>
              <a:t>| </a:t>
            </a:r>
            <a:r>
              <a:rPr lang="en-US" sz="1500" b="1" i="0" u="none" strike="noStrike" baseline="0">
                <a:highlight>
                  <a:srgbClr val="FF7D7D"/>
                </a:highlight>
                <a:latin typeface="JKOMN L+ Courier"/>
              </a:rPr>
              <a:t>RECT</a:t>
            </a:r>
            <a:r>
              <a:rPr lang="en-US" sz="1500" b="0" i="0" u="none" strike="noStrike" baseline="0">
                <a:latin typeface="JKOMN L+ Courier"/>
              </a:rPr>
              <a:t> </a:t>
            </a:r>
            <a:r>
              <a:rPr lang="en-US" sz="1500" b="0" i="1" u="none" strike="noStrike" baseline="0">
                <a:latin typeface="JKOMO L+ Courier"/>
              </a:rPr>
              <a:t>pt </a:t>
            </a:r>
            <a:r>
              <a:rPr lang="en-US" sz="1500" b="0" i="1" u="none" strike="noStrike" baseline="0" err="1">
                <a:latin typeface="JKOMO L+ Courier"/>
              </a:rPr>
              <a:t>pt</a:t>
            </a:r>
            <a:r>
              <a:rPr lang="en-US" sz="1500" b="0" i="1" u="none" strike="noStrike" baseline="0">
                <a:latin typeface="JKOMO L+ Courier"/>
              </a:rPr>
              <a:t> </a:t>
            </a:r>
            <a:r>
              <a:rPr lang="en-US" sz="1500" b="0" i="0" u="none" strike="noStrike" baseline="0">
                <a:latin typeface="JKOMN L+ Courier"/>
              </a:rPr>
              <a:t>;</a:t>
            </a:r>
          </a:p>
          <a:p>
            <a:pPr marL="457200" indent="0">
              <a:lnSpc>
                <a:spcPct val="100000"/>
              </a:lnSpc>
              <a:spcBef>
                <a:spcPts val="0"/>
              </a:spcBef>
              <a:buNone/>
            </a:pPr>
            <a:r>
              <a:rPr lang="en-US" sz="1500" b="0" i="0" u="none" strike="noStrike" baseline="0">
                <a:latin typeface="JKOMN L+ Courier"/>
              </a:rPr>
              <a:t>| </a:t>
            </a:r>
            <a:r>
              <a:rPr lang="en-US" sz="1500" b="1" i="0" u="none" strike="noStrike" baseline="0">
                <a:highlight>
                  <a:srgbClr val="FF7D7D"/>
                </a:highlight>
                <a:latin typeface="JKOMN L+ Courier"/>
              </a:rPr>
              <a:t>RECT</a:t>
            </a:r>
            <a:r>
              <a:rPr lang="en-US" sz="1500" b="0" i="0" u="none" strike="noStrike" baseline="0">
                <a:latin typeface="JKOMN L+ Courier"/>
              </a:rPr>
              <a:t> </a:t>
            </a:r>
            <a:r>
              <a:rPr lang="en-US" sz="1500" b="1" i="0" u="none" strike="noStrike" baseline="0">
                <a:highlight>
                  <a:srgbClr val="7DFF7D"/>
                </a:highlight>
                <a:latin typeface="JKOMN L+ Courier"/>
              </a:rPr>
              <a:t>ITERATE</a:t>
            </a:r>
            <a:r>
              <a:rPr lang="en-US" sz="1500" b="0" i="0" u="none" strike="noStrike" baseline="0">
                <a:latin typeface="JKOMN L+ Courier"/>
              </a:rPr>
              <a:t> </a:t>
            </a:r>
            <a:r>
              <a:rPr lang="en-US" sz="1500" b="0" i="1" u="none" strike="noStrike" baseline="0">
                <a:latin typeface="JKOMO L+ Courier"/>
              </a:rPr>
              <a:t>pt </a:t>
            </a:r>
            <a:r>
              <a:rPr lang="en-US" sz="1500" b="0" i="1" u="none" strike="noStrike" baseline="0" err="1">
                <a:latin typeface="JKOMO L+ Courier"/>
              </a:rPr>
              <a:t>pt</a:t>
            </a:r>
            <a:r>
              <a:rPr lang="en-US" sz="1500" b="0" i="1" u="none" strike="noStrike" baseline="0">
                <a:latin typeface="JKOMO L+ Courier"/>
              </a:rPr>
              <a:t> </a:t>
            </a:r>
            <a:r>
              <a:rPr lang="en-US" sz="1500" b="0" i="1" u="none" strike="noStrike" baseline="0" err="1">
                <a:latin typeface="JKOMO L+ Courier"/>
              </a:rPr>
              <a:t>stepPattern</a:t>
            </a:r>
            <a:r>
              <a:rPr lang="en-US" sz="1500" b="0" i="1" u="none" strike="noStrike" baseline="0">
                <a:latin typeface="JKOMO L+ Courier"/>
              </a:rPr>
              <a:t> </a:t>
            </a:r>
            <a:r>
              <a:rPr lang="en-US" sz="1500" b="0" i="0" u="none" strike="noStrike" baseline="0">
                <a:latin typeface="JKOMN L+ Courier"/>
              </a:rPr>
              <a:t>;</a:t>
            </a:r>
          </a:p>
          <a:p>
            <a:pPr marL="457200" indent="0">
              <a:lnSpc>
                <a:spcPct val="100000"/>
              </a:lnSpc>
              <a:spcBef>
                <a:spcPts val="0"/>
              </a:spcBef>
              <a:buNone/>
            </a:pPr>
            <a:r>
              <a:rPr lang="en-US" sz="1500" b="0" i="0" u="none" strike="noStrike" baseline="0">
                <a:latin typeface="JKOMN L+ Courier"/>
              </a:rPr>
              <a:t>| </a:t>
            </a:r>
            <a:r>
              <a:rPr lang="en-US" sz="1500" b="1" i="0" u="none" strike="noStrike" baseline="0">
                <a:highlight>
                  <a:srgbClr val="7DFF7D"/>
                </a:highlight>
                <a:latin typeface="JKOMN L+ Courier"/>
              </a:rPr>
              <a:t>POLYGON</a:t>
            </a:r>
            <a:r>
              <a:rPr lang="en-US" sz="1500" b="0" i="0" u="none" strike="noStrike" baseline="0">
                <a:latin typeface="JKOMN L+ Courier"/>
              </a:rPr>
              <a:t> </a:t>
            </a:r>
            <a:r>
              <a:rPr lang="en-US" sz="1500" b="0" i="1" u="none" strike="noStrike" baseline="0">
                <a:latin typeface="JKOMO L+ Courier"/>
              </a:rPr>
              <a:t>pt </a:t>
            </a:r>
            <a:r>
              <a:rPr lang="en-US" sz="1500" b="0" i="1" u="none" strike="noStrike" baseline="0" err="1">
                <a:latin typeface="JKOMO L+ Courier"/>
              </a:rPr>
              <a:t>pt</a:t>
            </a:r>
            <a:r>
              <a:rPr lang="en-US" sz="1500" b="0" i="1" u="none" strike="noStrike" baseline="0">
                <a:latin typeface="JKOMO L+ Courier"/>
              </a:rPr>
              <a:t> </a:t>
            </a:r>
            <a:r>
              <a:rPr lang="en-US" sz="1500" b="0" i="1" u="none" strike="noStrike" baseline="0" err="1">
                <a:latin typeface="JKOMO L+ Courier"/>
              </a:rPr>
              <a:t>pt</a:t>
            </a:r>
            <a:r>
              <a:rPr lang="en-US" sz="1500" b="0" i="1" u="none" strike="noStrike" baseline="0">
                <a:latin typeface="JKOMO L+ Courier"/>
              </a:rPr>
              <a:t> </a:t>
            </a:r>
            <a:r>
              <a:rPr lang="en-US" sz="1500" b="0" i="1" u="none" strike="noStrike" baseline="0" err="1">
                <a:latin typeface="JKOMO L+ Courier"/>
              </a:rPr>
              <a:t>pt</a:t>
            </a:r>
            <a:r>
              <a:rPr lang="en-US" sz="1500" b="0" i="1" u="none" strike="noStrike" baseline="0">
                <a:latin typeface="JKOMO L+ Courier"/>
              </a:rPr>
              <a:t> </a:t>
            </a:r>
            <a:r>
              <a:rPr lang="en-US" sz="1500" b="0" i="0" u="none" strike="noStrike" baseline="0">
                <a:latin typeface="JKOMN L+ Courier"/>
              </a:rPr>
              <a:t>... ;</a:t>
            </a:r>
          </a:p>
          <a:p>
            <a:pPr marL="457200" indent="0">
              <a:lnSpc>
                <a:spcPct val="100000"/>
              </a:lnSpc>
              <a:spcBef>
                <a:spcPts val="0"/>
              </a:spcBef>
              <a:buNone/>
            </a:pPr>
            <a:r>
              <a:rPr lang="en-US" sz="1500" b="0" i="0" u="none" strike="noStrike" baseline="0">
                <a:latin typeface="JKOMN L+ Courier"/>
              </a:rPr>
              <a:t>| </a:t>
            </a:r>
            <a:r>
              <a:rPr lang="en-US" sz="1500" b="1" i="0" u="none" strike="noStrike" baseline="0">
                <a:highlight>
                  <a:srgbClr val="7DFF7D"/>
                </a:highlight>
                <a:latin typeface="JKOMN L+ Courier"/>
              </a:rPr>
              <a:t>POLYGON</a:t>
            </a:r>
            <a:r>
              <a:rPr lang="en-US" sz="1500" b="0" i="0" u="none" strike="noStrike" baseline="0">
                <a:latin typeface="JKOMN L+ Courier"/>
              </a:rPr>
              <a:t> </a:t>
            </a:r>
            <a:r>
              <a:rPr lang="en-US" sz="1500" b="1" i="0" u="none" strike="noStrike" baseline="0">
                <a:highlight>
                  <a:srgbClr val="7DFF7D"/>
                </a:highlight>
                <a:latin typeface="JKOMN L+ Courier"/>
              </a:rPr>
              <a:t>ITERATE</a:t>
            </a:r>
            <a:r>
              <a:rPr lang="en-US" sz="1500" b="0" i="0" u="none" strike="noStrike" baseline="0">
                <a:latin typeface="JKOMN L+ Courier"/>
              </a:rPr>
              <a:t> </a:t>
            </a:r>
            <a:r>
              <a:rPr lang="en-US" sz="1500" b="0" i="1" u="none" strike="noStrike" baseline="0">
                <a:latin typeface="JKOMO L+ Courier"/>
              </a:rPr>
              <a:t>pt </a:t>
            </a:r>
            <a:r>
              <a:rPr lang="en-US" sz="1500" b="0" i="1" u="none" strike="noStrike" baseline="0" err="1">
                <a:latin typeface="JKOMO L+ Courier"/>
              </a:rPr>
              <a:t>pt</a:t>
            </a:r>
            <a:r>
              <a:rPr lang="en-US" sz="1500" b="0" i="1" u="none" strike="noStrike" baseline="0">
                <a:latin typeface="JKOMO L+ Courier"/>
              </a:rPr>
              <a:t> </a:t>
            </a:r>
            <a:r>
              <a:rPr lang="en-US" sz="1500" b="0" i="1" u="none" strike="noStrike" baseline="0" err="1">
                <a:latin typeface="JKOMO L+ Courier"/>
              </a:rPr>
              <a:t>pt</a:t>
            </a:r>
            <a:r>
              <a:rPr lang="en-US" sz="1500" b="0" i="1" u="none" strike="noStrike" baseline="0">
                <a:latin typeface="JKOMO L+ Courier"/>
              </a:rPr>
              <a:t> </a:t>
            </a:r>
            <a:r>
              <a:rPr lang="en-US" sz="1500" b="0" i="1" u="none" strike="noStrike" baseline="0" err="1">
                <a:latin typeface="JKOMO L+ Courier"/>
              </a:rPr>
              <a:t>pt</a:t>
            </a:r>
            <a:r>
              <a:rPr lang="en-US" sz="1500" b="0" i="1" u="none" strike="noStrike" baseline="0">
                <a:latin typeface="JKOMO L+ Courier"/>
              </a:rPr>
              <a:t> </a:t>
            </a:r>
            <a:r>
              <a:rPr lang="en-US" sz="1500" b="0" i="0" u="none" strike="noStrike" baseline="0">
                <a:latin typeface="JKOMN L+ Courier"/>
              </a:rPr>
              <a:t>... </a:t>
            </a:r>
            <a:r>
              <a:rPr lang="en-US" sz="1500" b="0" i="1" u="none" strike="noStrike" baseline="0" err="1">
                <a:latin typeface="JKOMO L+ Courier"/>
              </a:rPr>
              <a:t>stepPattern</a:t>
            </a:r>
            <a:r>
              <a:rPr lang="en-US" sz="1500" b="0" i="1" u="none" strike="noStrike" baseline="0">
                <a:latin typeface="JKOMO L+ Courier"/>
              </a:rPr>
              <a:t> </a:t>
            </a:r>
            <a:r>
              <a:rPr lang="en-US" sz="1500" b="0" i="0" u="none" strike="noStrike" baseline="0">
                <a:latin typeface="JKOMN L+ Courier"/>
              </a:rPr>
              <a:t>;</a:t>
            </a:r>
          </a:p>
          <a:p>
            <a:pPr marL="457200" indent="0">
              <a:lnSpc>
                <a:spcPct val="100000"/>
              </a:lnSpc>
              <a:spcBef>
                <a:spcPts val="0"/>
              </a:spcBef>
              <a:buNone/>
            </a:pPr>
            <a:r>
              <a:rPr lang="en-US" sz="1500" b="0" i="0" u="none" strike="noStrike" baseline="0">
                <a:latin typeface="JKOMN L+ Courier"/>
              </a:rPr>
              <a:t>} ...</a:t>
            </a:r>
          </a:p>
          <a:p>
            <a:pPr marL="233363" indent="0">
              <a:lnSpc>
                <a:spcPct val="100000"/>
              </a:lnSpc>
              <a:spcBef>
                <a:spcPts val="0"/>
              </a:spcBef>
              <a:buNone/>
            </a:pPr>
            <a:r>
              <a:rPr lang="en-US" sz="1500" b="0" i="0" u="none" strike="noStrike" baseline="0">
                <a:latin typeface="JKOMN L+ Courier"/>
              </a:rPr>
              <a:t>| </a:t>
            </a:r>
            <a:r>
              <a:rPr lang="en-US" sz="1500" b="1" i="0" u="none" strike="noStrike" baseline="0">
                <a:highlight>
                  <a:srgbClr val="FF7D7D"/>
                </a:highlight>
                <a:latin typeface="JKOMN L+ Courier"/>
              </a:rPr>
              <a:t>VIA</a:t>
            </a:r>
            <a:r>
              <a:rPr lang="en-US" sz="1500" b="0" i="0" u="none" strike="noStrike" baseline="0">
                <a:latin typeface="JKOMN L+ Courier"/>
              </a:rPr>
              <a:t> </a:t>
            </a:r>
            <a:r>
              <a:rPr lang="en-US" sz="1500" b="0" i="1" u="none" strike="noStrike" baseline="0">
                <a:latin typeface="JKOMO L+ Courier"/>
              </a:rPr>
              <a:t>pt </a:t>
            </a:r>
            <a:r>
              <a:rPr lang="en-US" sz="1500" b="0" i="1" u="none" strike="noStrike" baseline="0" err="1">
                <a:latin typeface="JKOMO L+ Courier"/>
              </a:rPr>
              <a:t>viaName</a:t>
            </a:r>
            <a:r>
              <a:rPr lang="en-US" sz="1500" b="0" i="1" u="none" strike="noStrike" baseline="0">
                <a:latin typeface="JKOMO L+ Courier"/>
              </a:rPr>
              <a:t> </a:t>
            </a:r>
            <a:r>
              <a:rPr lang="en-US" sz="1500" b="0" i="0" u="none" strike="noStrike" baseline="0">
                <a:latin typeface="JKOMN L+ Courier"/>
              </a:rPr>
              <a:t>;</a:t>
            </a:r>
          </a:p>
          <a:p>
            <a:pPr marL="233363" indent="0">
              <a:lnSpc>
                <a:spcPct val="100000"/>
              </a:lnSpc>
              <a:spcBef>
                <a:spcPts val="0"/>
              </a:spcBef>
              <a:buNone/>
            </a:pPr>
            <a:r>
              <a:rPr lang="en-US" sz="1500" b="0" i="0" u="none" strike="noStrike" baseline="0">
                <a:latin typeface="JKOMN L+ Courier"/>
              </a:rPr>
              <a:t>| </a:t>
            </a:r>
            <a:r>
              <a:rPr lang="en-US" sz="1500" b="1" i="0" u="none" strike="noStrike" baseline="0">
                <a:highlight>
                  <a:srgbClr val="FF7D7D"/>
                </a:highlight>
                <a:latin typeface="JKOMN L+ Courier"/>
              </a:rPr>
              <a:t>VIA</a:t>
            </a:r>
            <a:r>
              <a:rPr lang="en-US" sz="1500" b="0" i="0" u="none" strike="noStrike" baseline="0">
                <a:latin typeface="JKOMN L+ Courier"/>
              </a:rPr>
              <a:t> </a:t>
            </a:r>
            <a:r>
              <a:rPr lang="en-US" sz="1500" b="1" i="0" u="none" strike="noStrike" baseline="0">
                <a:highlight>
                  <a:srgbClr val="7DFF7D"/>
                </a:highlight>
                <a:latin typeface="JKOMN L+ Courier"/>
              </a:rPr>
              <a:t>ITERATE</a:t>
            </a:r>
            <a:r>
              <a:rPr lang="en-US" sz="1500" b="0" i="0" u="none" strike="noStrike" baseline="0">
                <a:latin typeface="JKOMN L+ Courier"/>
              </a:rPr>
              <a:t> </a:t>
            </a:r>
            <a:r>
              <a:rPr lang="en-US" sz="1500" b="0" i="1" u="none" strike="noStrike" baseline="0">
                <a:latin typeface="JKOMO L+ Courier"/>
              </a:rPr>
              <a:t>pt </a:t>
            </a:r>
            <a:r>
              <a:rPr lang="en-US" sz="1500" b="0" i="1" u="none" strike="noStrike" baseline="0" err="1">
                <a:latin typeface="JKOMO L+ Courier"/>
              </a:rPr>
              <a:t>viaName</a:t>
            </a:r>
            <a:r>
              <a:rPr lang="en-US" sz="1500" b="0" i="1" u="none" strike="noStrike" baseline="0">
                <a:latin typeface="JKOMO L+ Courier"/>
              </a:rPr>
              <a:t> </a:t>
            </a:r>
            <a:r>
              <a:rPr lang="en-US" sz="1500" b="0" i="1" u="none" strike="noStrike" baseline="0" err="1">
                <a:latin typeface="JKOMO L+ Courier"/>
              </a:rPr>
              <a:t>stepPattern</a:t>
            </a:r>
            <a:r>
              <a:rPr lang="en-US" sz="1500" b="0" i="1" u="none" strike="noStrike" baseline="0">
                <a:latin typeface="JKOMO L+ Courier"/>
              </a:rPr>
              <a:t> </a:t>
            </a:r>
            <a:r>
              <a:rPr lang="en-US" sz="1500" b="0" i="0" u="none" strike="noStrike" baseline="0">
                <a:latin typeface="JKOMN L+ Courier"/>
              </a:rPr>
              <a:t>;</a:t>
            </a:r>
          </a:p>
          <a:p>
            <a:pPr marL="233363" indent="0">
              <a:lnSpc>
                <a:spcPct val="100000"/>
              </a:lnSpc>
              <a:spcBef>
                <a:spcPts val="0"/>
              </a:spcBef>
              <a:buNone/>
            </a:pPr>
            <a:r>
              <a:rPr lang="en-US" sz="1500" b="0" i="0" u="none" strike="noStrike" baseline="0">
                <a:latin typeface="JKOMN L+ Courier"/>
              </a:rPr>
              <a:t>} ... </a:t>
            </a:r>
          </a:p>
          <a:p>
            <a:pPr marL="0" indent="0">
              <a:lnSpc>
                <a:spcPct val="100000"/>
              </a:lnSpc>
              <a:spcBef>
                <a:spcPts val="0"/>
              </a:spcBef>
              <a:buNone/>
            </a:pPr>
            <a:r>
              <a:rPr lang="en-US" sz="1500" b="1" i="0" u="none" strike="noStrike" baseline="0">
                <a:latin typeface="JKOMN L+ Courier"/>
              </a:rPr>
              <a:t>END</a:t>
            </a:r>
            <a:r>
              <a:rPr lang="en-US" sz="1500" b="0" u="none" strike="noStrike" baseline="0">
                <a:latin typeface="JKOMO L+ Courier"/>
              </a:rPr>
              <a:t>]</a:t>
            </a:r>
            <a:endParaRPr lang="en-US" sz="1500"/>
          </a:p>
        </p:txBody>
      </p:sp>
      <p:sp>
        <p:nvSpPr>
          <p:cNvPr id="6" name="TextBox 5">
            <a:extLst>
              <a:ext uri="{FF2B5EF4-FFF2-40B4-BE49-F238E27FC236}">
                <a16:creationId xmlns:a16="http://schemas.microsoft.com/office/drawing/2014/main" id="{5D8F366E-7022-44A5-8FFD-735031BBC31A}"/>
              </a:ext>
            </a:extLst>
          </p:cNvPr>
          <p:cNvSpPr txBox="1"/>
          <p:nvPr/>
        </p:nvSpPr>
        <p:spPr>
          <a:xfrm>
            <a:off x="7662441" y="681034"/>
            <a:ext cx="4205094" cy="1754326"/>
          </a:xfrm>
          <a:prstGeom prst="rect">
            <a:avLst/>
          </a:prstGeom>
          <a:noFill/>
        </p:spPr>
        <p:txBody>
          <a:bodyPr wrap="square">
            <a:spAutoFit/>
          </a:bodyPr>
          <a:lstStyle/>
          <a:p>
            <a:pPr marL="0" indent="0">
              <a:lnSpc>
                <a:spcPct val="100000"/>
              </a:lnSpc>
              <a:spcBef>
                <a:spcPts val="0"/>
              </a:spcBef>
              <a:buNone/>
            </a:pPr>
            <a:r>
              <a:rPr lang="en-US" sz="1800" b="1" dirty="0">
                <a:latin typeface="JKOMN L+ Courier"/>
              </a:rPr>
              <a:t>Keyword Highlighting:</a:t>
            </a:r>
          </a:p>
          <a:p>
            <a:pPr marL="0" indent="0">
              <a:lnSpc>
                <a:spcPct val="100000"/>
              </a:lnSpc>
              <a:spcBef>
                <a:spcPts val="0"/>
              </a:spcBef>
              <a:buNone/>
            </a:pPr>
            <a:r>
              <a:rPr lang="en-US" sz="1800" dirty="0">
                <a:highlight>
                  <a:srgbClr val="7D7DFF"/>
                </a:highlight>
                <a:latin typeface="JKOMN L+ Courier"/>
              </a:rPr>
              <a:t>Only in script</a:t>
            </a:r>
          </a:p>
          <a:p>
            <a:pPr marL="0" indent="0">
              <a:lnSpc>
                <a:spcPct val="100000"/>
              </a:lnSpc>
              <a:spcBef>
                <a:spcPts val="0"/>
              </a:spcBef>
              <a:buNone/>
            </a:pPr>
            <a:r>
              <a:rPr lang="en-US" sz="1800" i="0" u="none" strike="noStrike" baseline="0" dirty="0">
                <a:highlight>
                  <a:srgbClr val="FF7D7D"/>
                </a:highlight>
                <a:latin typeface="JKOMN L+ Courier"/>
              </a:rPr>
              <a:t>Only in LEF files</a:t>
            </a:r>
          </a:p>
          <a:p>
            <a:r>
              <a:rPr lang="en-US" sz="1800" dirty="0">
                <a:highlight>
                  <a:srgbClr val="7DFF7D"/>
                </a:highlight>
                <a:latin typeface="JKOMN L+ Courier"/>
              </a:rPr>
              <a:t>Not in LEF files and not in script</a:t>
            </a:r>
          </a:p>
          <a:p>
            <a:r>
              <a:rPr lang="en-US" sz="1800" dirty="0">
                <a:latin typeface="JKOMN L+ Courier"/>
              </a:rPr>
              <a:t>No highlighting - In both script and LEF files</a:t>
            </a:r>
          </a:p>
          <a:p>
            <a:r>
              <a:rPr lang="en-US" b="1" dirty="0">
                <a:latin typeface="JKOMN L+ Courier"/>
              </a:rPr>
              <a:t>*</a:t>
            </a:r>
            <a:r>
              <a:rPr lang="en-US" b="1" dirty="0">
                <a:highlight>
                  <a:srgbClr val="FF7D7D"/>
                </a:highlight>
                <a:latin typeface="JKOMN L+ Courier"/>
              </a:rPr>
              <a:t>Red</a:t>
            </a:r>
            <a:r>
              <a:rPr lang="en-US" b="1" dirty="0">
                <a:latin typeface="JKOMN L+ Courier"/>
              </a:rPr>
              <a:t> and </a:t>
            </a:r>
            <a:r>
              <a:rPr lang="en-US" b="1" dirty="0">
                <a:highlight>
                  <a:srgbClr val="7DFF7D"/>
                </a:highlight>
                <a:latin typeface="JKOMN L+ Courier"/>
              </a:rPr>
              <a:t>green</a:t>
            </a:r>
            <a:r>
              <a:rPr lang="en-US" b="1" dirty="0">
                <a:latin typeface="JKOMN L+ Courier"/>
              </a:rPr>
              <a:t> need to be added to script</a:t>
            </a:r>
            <a:endParaRPr lang="en-US" sz="1800" b="1" dirty="0">
              <a:latin typeface="JKOMN L+ Courier"/>
            </a:endParaRPr>
          </a:p>
        </p:txBody>
      </p:sp>
    </p:spTree>
    <p:extLst>
      <p:ext uri="{BB962C8B-B14F-4D97-AF65-F5344CB8AC3E}">
        <p14:creationId xmlns:p14="http://schemas.microsoft.com/office/powerpoint/2010/main" val="1449229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Script Flowchart</a:t>
            </a:r>
          </a:p>
        </p:txBody>
      </p:sp>
      <p:graphicFrame>
        <p:nvGraphicFramePr>
          <p:cNvPr id="2" name="Object 1">
            <a:extLst>
              <a:ext uri="{FF2B5EF4-FFF2-40B4-BE49-F238E27FC236}">
                <a16:creationId xmlns:a16="http://schemas.microsoft.com/office/drawing/2014/main" id="{D666078A-7044-4F7C-8040-65F1C7AB5513}"/>
              </a:ext>
            </a:extLst>
          </p:cNvPr>
          <p:cNvGraphicFramePr>
            <a:graphicFrameLocks noChangeAspect="1"/>
          </p:cNvGraphicFramePr>
          <p:nvPr>
            <p:extLst>
              <p:ext uri="{D42A27DB-BD31-4B8C-83A1-F6EECF244321}">
                <p14:modId xmlns:p14="http://schemas.microsoft.com/office/powerpoint/2010/main" val="1914880261"/>
              </p:ext>
            </p:extLst>
          </p:nvPr>
        </p:nvGraphicFramePr>
        <p:xfrm>
          <a:off x="646019" y="884986"/>
          <a:ext cx="588963" cy="54181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Object 1">
                        <a:extLst>
                          <a:ext uri="{FF2B5EF4-FFF2-40B4-BE49-F238E27FC236}">
                            <a16:creationId xmlns:a16="http://schemas.microsoft.com/office/drawing/2014/main" id="{D666078A-7044-4F7C-8040-65F1C7AB5513}"/>
                          </a:ext>
                        </a:extLst>
                      </p:cNvPr>
                      <p:cNvPicPr/>
                      <p:nvPr/>
                    </p:nvPicPr>
                    <p:blipFill>
                      <a:blip r:embed="rId4"/>
                      <a:stretch>
                        <a:fillRect/>
                      </a:stretch>
                    </p:blipFill>
                    <p:spPr>
                      <a:xfrm>
                        <a:off x="646019" y="884986"/>
                        <a:ext cx="588963" cy="541813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FF63A6-A050-434F-9E2A-21DF7C2B38A1}"/>
              </a:ext>
            </a:extLst>
          </p:cNvPr>
          <p:cNvSpPr/>
          <p:nvPr/>
        </p:nvSpPr>
        <p:spPr>
          <a:xfrm>
            <a:off x="601663" y="869950"/>
            <a:ext cx="597693" cy="63738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0B7567F1-509D-4218-8037-464A3FEEC842}"/>
              </a:ext>
            </a:extLst>
          </p:cNvPr>
          <p:cNvPicPr>
            <a:picLocks noChangeAspect="1"/>
          </p:cNvPicPr>
          <p:nvPr/>
        </p:nvPicPr>
        <p:blipFill rotWithShape="1">
          <a:blip r:embed="rId5"/>
          <a:srcRect l="18608" r="21747" b="40067"/>
          <a:stretch/>
        </p:blipFill>
        <p:spPr>
          <a:xfrm>
            <a:off x="1783981" y="769224"/>
            <a:ext cx="4975412" cy="5649657"/>
          </a:xfrm>
          <a:prstGeom prst="rect">
            <a:avLst/>
          </a:prstGeom>
          <a:ln w="12700">
            <a:solidFill>
              <a:schemeClr val="tx1"/>
            </a:solidFill>
          </a:ln>
        </p:spPr>
      </p:pic>
      <p:pic>
        <p:nvPicPr>
          <p:cNvPr id="13" name="Picture 12">
            <a:extLst>
              <a:ext uri="{FF2B5EF4-FFF2-40B4-BE49-F238E27FC236}">
                <a16:creationId xmlns:a16="http://schemas.microsoft.com/office/drawing/2014/main" id="{4B13D845-11A8-442B-B102-8376FCA1ACFA}"/>
              </a:ext>
            </a:extLst>
          </p:cNvPr>
          <p:cNvPicPr>
            <a:picLocks noChangeAspect="1"/>
          </p:cNvPicPr>
          <p:nvPr/>
        </p:nvPicPr>
        <p:blipFill rotWithShape="1">
          <a:blip r:embed="rId5"/>
          <a:srcRect l="18608" t="60025" r="21747"/>
          <a:stretch/>
        </p:blipFill>
        <p:spPr>
          <a:xfrm>
            <a:off x="6934200" y="1688182"/>
            <a:ext cx="5032840" cy="3811740"/>
          </a:xfrm>
          <a:prstGeom prst="rect">
            <a:avLst/>
          </a:prstGeom>
          <a:ln w="12700">
            <a:solidFill>
              <a:schemeClr val="tx1"/>
            </a:solidFill>
          </a:ln>
        </p:spPr>
      </p:pic>
      <p:sp>
        <p:nvSpPr>
          <p:cNvPr id="7" name="TextBox 6">
            <a:extLst>
              <a:ext uri="{FF2B5EF4-FFF2-40B4-BE49-F238E27FC236}">
                <a16:creationId xmlns:a16="http://schemas.microsoft.com/office/drawing/2014/main" id="{5EF9CF75-6F07-4A58-ACC0-790302D5AE8F}"/>
              </a:ext>
            </a:extLst>
          </p:cNvPr>
          <p:cNvSpPr txBox="1"/>
          <p:nvPr/>
        </p:nvSpPr>
        <p:spPr>
          <a:xfrm>
            <a:off x="6934200" y="1457350"/>
            <a:ext cx="3506367" cy="246221"/>
          </a:xfrm>
          <a:prstGeom prst="rect">
            <a:avLst/>
          </a:prstGeom>
          <a:noFill/>
        </p:spPr>
        <p:txBody>
          <a:bodyPr wrap="square" rtlCol="0">
            <a:spAutoFit/>
          </a:bodyPr>
          <a:lstStyle/>
          <a:p>
            <a:r>
              <a:rPr lang="en-US" sz="1000" b="1" dirty="0">
                <a:latin typeface="Cambria" panose="02040503050406030204" pitchFamily="18" charset="0"/>
                <a:ea typeface="Cambria" panose="02040503050406030204" pitchFamily="18" charset="0"/>
              </a:rPr>
              <a:t>*Flowcharts created using LucidChart</a:t>
            </a:r>
          </a:p>
        </p:txBody>
      </p:sp>
    </p:spTree>
    <p:extLst>
      <p:ext uri="{BB962C8B-B14F-4D97-AF65-F5344CB8AC3E}">
        <p14:creationId xmlns:p14="http://schemas.microsoft.com/office/powerpoint/2010/main" val="1003810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Script Flowchart</a:t>
            </a:r>
          </a:p>
        </p:txBody>
      </p:sp>
      <p:graphicFrame>
        <p:nvGraphicFramePr>
          <p:cNvPr id="2" name="Object 1">
            <a:extLst>
              <a:ext uri="{FF2B5EF4-FFF2-40B4-BE49-F238E27FC236}">
                <a16:creationId xmlns:a16="http://schemas.microsoft.com/office/drawing/2014/main" id="{D666078A-7044-4F7C-8040-65F1C7AB5513}"/>
              </a:ext>
            </a:extLst>
          </p:cNvPr>
          <p:cNvGraphicFramePr>
            <a:graphicFrameLocks noChangeAspect="1"/>
          </p:cNvGraphicFramePr>
          <p:nvPr/>
        </p:nvGraphicFramePr>
        <p:xfrm>
          <a:off x="646019" y="884986"/>
          <a:ext cx="588963" cy="54181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Object 1">
                        <a:extLst>
                          <a:ext uri="{FF2B5EF4-FFF2-40B4-BE49-F238E27FC236}">
                            <a16:creationId xmlns:a16="http://schemas.microsoft.com/office/drawing/2014/main" id="{D666078A-7044-4F7C-8040-65F1C7AB5513}"/>
                          </a:ext>
                        </a:extLst>
                      </p:cNvPr>
                      <p:cNvPicPr/>
                      <p:nvPr/>
                    </p:nvPicPr>
                    <p:blipFill>
                      <a:blip r:embed="rId4"/>
                      <a:stretch>
                        <a:fillRect/>
                      </a:stretch>
                    </p:blipFill>
                    <p:spPr>
                      <a:xfrm>
                        <a:off x="646019" y="884986"/>
                        <a:ext cx="588963" cy="541813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FF63A6-A050-434F-9E2A-21DF7C2B38A1}"/>
              </a:ext>
            </a:extLst>
          </p:cNvPr>
          <p:cNvSpPr/>
          <p:nvPr/>
        </p:nvSpPr>
        <p:spPr>
          <a:xfrm>
            <a:off x="602456" y="1505744"/>
            <a:ext cx="597693" cy="615156"/>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88E08B5D-20EE-4605-9D19-4F98834DE547}"/>
              </a:ext>
            </a:extLst>
          </p:cNvPr>
          <p:cNvPicPr>
            <a:picLocks noChangeAspect="1"/>
          </p:cNvPicPr>
          <p:nvPr/>
        </p:nvPicPr>
        <p:blipFill rotWithShape="1">
          <a:blip r:embed="rId5"/>
          <a:srcRect l="4314" r="31796" b="50008"/>
          <a:stretch/>
        </p:blipFill>
        <p:spPr>
          <a:xfrm>
            <a:off x="1701420" y="728647"/>
            <a:ext cx="4695975" cy="5400706"/>
          </a:xfrm>
          <a:prstGeom prst="rect">
            <a:avLst/>
          </a:prstGeom>
          <a:ln w="12700">
            <a:solidFill>
              <a:schemeClr val="tx1"/>
            </a:solidFill>
          </a:ln>
        </p:spPr>
      </p:pic>
      <p:pic>
        <p:nvPicPr>
          <p:cNvPr id="9" name="Picture 8">
            <a:extLst>
              <a:ext uri="{FF2B5EF4-FFF2-40B4-BE49-F238E27FC236}">
                <a16:creationId xmlns:a16="http://schemas.microsoft.com/office/drawing/2014/main" id="{AE92D9C2-AFE4-4CB0-89E2-E7F99DC706BB}"/>
              </a:ext>
            </a:extLst>
          </p:cNvPr>
          <p:cNvPicPr>
            <a:picLocks noChangeAspect="1"/>
          </p:cNvPicPr>
          <p:nvPr/>
        </p:nvPicPr>
        <p:blipFill rotWithShape="1">
          <a:blip r:embed="rId5"/>
          <a:srcRect l="12607" t="49257" r="24508"/>
          <a:stretch/>
        </p:blipFill>
        <p:spPr>
          <a:xfrm>
            <a:off x="6732895" y="760910"/>
            <a:ext cx="4499211" cy="5336180"/>
          </a:xfrm>
          <a:prstGeom prst="rect">
            <a:avLst/>
          </a:prstGeom>
          <a:ln w="12700">
            <a:solidFill>
              <a:schemeClr val="tx1"/>
            </a:solidFill>
          </a:ln>
        </p:spPr>
      </p:pic>
    </p:spTree>
    <p:extLst>
      <p:ext uri="{BB962C8B-B14F-4D97-AF65-F5344CB8AC3E}">
        <p14:creationId xmlns:p14="http://schemas.microsoft.com/office/powerpoint/2010/main" val="388502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Script Flowchart</a:t>
            </a:r>
          </a:p>
        </p:txBody>
      </p:sp>
      <p:graphicFrame>
        <p:nvGraphicFramePr>
          <p:cNvPr id="2" name="Object 1">
            <a:extLst>
              <a:ext uri="{FF2B5EF4-FFF2-40B4-BE49-F238E27FC236}">
                <a16:creationId xmlns:a16="http://schemas.microsoft.com/office/drawing/2014/main" id="{D666078A-7044-4F7C-8040-65F1C7AB5513}"/>
              </a:ext>
            </a:extLst>
          </p:cNvPr>
          <p:cNvGraphicFramePr>
            <a:graphicFrameLocks noChangeAspect="1"/>
          </p:cNvGraphicFramePr>
          <p:nvPr/>
        </p:nvGraphicFramePr>
        <p:xfrm>
          <a:off x="646019" y="884986"/>
          <a:ext cx="588963" cy="54181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Object 1">
                        <a:extLst>
                          <a:ext uri="{FF2B5EF4-FFF2-40B4-BE49-F238E27FC236}">
                            <a16:creationId xmlns:a16="http://schemas.microsoft.com/office/drawing/2014/main" id="{D666078A-7044-4F7C-8040-65F1C7AB5513}"/>
                          </a:ext>
                        </a:extLst>
                      </p:cNvPr>
                      <p:cNvPicPr/>
                      <p:nvPr/>
                    </p:nvPicPr>
                    <p:blipFill>
                      <a:blip r:embed="rId4"/>
                      <a:stretch>
                        <a:fillRect/>
                      </a:stretch>
                    </p:blipFill>
                    <p:spPr>
                      <a:xfrm>
                        <a:off x="646019" y="884986"/>
                        <a:ext cx="588963" cy="541813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FF63A6-A050-434F-9E2A-21DF7C2B38A1}"/>
              </a:ext>
            </a:extLst>
          </p:cNvPr>
          <p:cNvSpPr/>
          <p:nvPr/>
        </p:nvSpPr>
        <p:spPr>
          <a:xfrm>
            <a:off x="595312" y="2118519"/>
            <a:ext cx="597693" cy="600869"/>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05E693DE-CDE9-415F-B7AA-CCCAFB3F843B}"/>
              </a:ext>
            </a:extLst>
          </p:cNvPr>
          <p:cNvPicPr>
            <a:picLocks noChangeAspect="1"/>
          </p:cNvPicPr>
          <p:nvPr/>
        </p:nvPicPr>
        <p:blipFill rotWithShape="1">
          <a:blip r:embed="rId5"/>
          <a:srcRect l="5009" r="11517" b="45963"/>
          <a:stretch/>
        </p:blipFill>
        <p:spPr>
          <a:xfrm>
            <a:off x="1364777" y="1448000"/>
            <a:ext cx="5273366" cy="4293157"/>
          </a:xfrm>
          <a:prstGeom prst="rect">
            <a:avLst/>
          </a:prstGeom>
          <a:ln w="12700">
            <a:solidFill>
              <a:schemeClr val="tx1"/>
            </a:solidFill>
          </a:ln>
        </p:spPr>
      </p:pic>
      <p:pic>
        <p:nvPicPr>
          <p:cNvPr id="10" name="Picture 9">
            <a:extLst>
              <a:ext uri="{FF2B5EF4-FFF2-40B4-BE49-F238E27FC236}">
                <a16:creationId xmlns:a16="http://schemas.microsoft.com/office/drawing/2014/main" id="{E0F231FE-EF57-40DF-95C4-F1521EE856FC}"/>
              </a:ext>
            </a:extLst>
          </p:cNvPr>
          <p:cNvPicPr>
            <a:picLocks noChangeAspect="1"/>
          </p:cNvPicPr>
          <p:nvPr/>
        </p:nvPicPr>
        <p:blipFill rotWithShape="1">
          <a:blip r:embed="rId5"/>
          <a:srcRect l="4224" t="53919" r="3472"/>
          <a:stretch/>
        </p:blipFill>
        <p:spPr>
          <a:xfrm>
            <a:off x="6810233" y="1883534"/>
            <a:ext cx="5019391" cy="3421039"/>
          </a:xfrm>
          <a:prstGeom prst="rect">
            <a:avLst/>
          </a:prstGeom>
          <a:ln w="12700">
            <a:solidFill>
              <a:schemeClr val="tx1"/>
            </a:solidFill>
          </a:ln>
        </p:spPr>
      </p:pic>
    </p:spTree>
    <p:extLst>
      <p:ext uri="{BB962C8B-B14F-4D97-AF65-F5344CB8AC3E}">
        <p14:creationId xmlns:p14="http://schemas.microsoft.com/office/powerpoint/2010/main" val="1105374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Script Flowchart</a:t>
            </a:r>
          </a:p>
        </p:txBody>
      </p:sp>
      <p:graphicFrame>
        <p:nvGraphicFramePr>
          <p:cNvPr id="2" name="Object 1">
            <a:extLst>
              <a:ext uri="{FF2B5EF4-FFF2-40B4-BE49-F238E27FC236}">
                <a16:creationId xmlns:a16="http://schemas.microsoft.com/office/drawing/2014/main" id="{D666078A-7044-4F7C-8040-65F1C7AB5513}"/>
              </a:ext>
            </a:extLst>
          </p:cNvPr>
          <p:cNvGraphicFramePr>
            <a:graphicFrameLocks noChangeAspect="1"/>
          </p:cNvGraphicFramePr>
          <p:nvPr/>
        </p:nvGraphicFramePr>
        <p:xfrm>
          <a:off x="646019" y="884986"/>
          <a:ext cx="588963" cy="54181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Object 1">
                        <a:extLst>
                          <a:ext uri="{FF2B5EF4-FFF2-40B4-BE49-F238E27FC236}">
                            <a16:creationId xmlns:a16="http://schemas.microsoft.com/office/drawing/2014/main" id="{D666078A-7044-4F7C-8040-65F1C7AB5513}"/>
                          </a:ext>
                        </a:extLst>
                      </p:cNvPr>
                      <p:cNvPicPr/>
                      <p:nvPr/>
                    </p:nvPicPr>
                    <p:blipFill>
                      <a:blip r:embed="rId4"/>
                      <a:stretch>
                        <a:fillRect/>
                      </a:stretch>
                    </p:blipFill>
                    <p:spPr>
                      <a:xfrm>
                        <a:off x="646019" y="884986"/>
                        <a:ext cx="588963" cy="541813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FF63A6-A050-434F-9E2A-21DF7C2B38A1}"/>
              </a:ext>
            </a:extLst>
          </p:cNvPr>
          <p:cNvSpPr/>
          <p:nvPr/>
        </p:nvSpPr>
        <p:spPr>
          <a:xfrm>
            <a:off x="595311" y="2718594"/>
            <a:ext cx="597693" cy="600869"/>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05693ED2-8520-4B11-995C-263B07B42DC8}"/>
              </a:ext>
            </a:extLst>
          </p:cNvPr>
          <p:cNvPicPr>
            <a:picLocks noChangeAspect="1"/>
          </p:cNvPicPr>
          <p:nvPr/>
        </p:nvPicPr>
        <p:blipFill rotWithShape="1">
          <a:blip r:embed="rId5"/>
          <a:srcRect l="34135" r="3379" b="54109"/>
          <a:stretch/>
        </p:blipFill>
        <p:spPr>
          <a:xfrm>
            <a:off x="1690340" y="1035077"/>
            <a:ext cx="4943244" cy="4787846"/>
          </a:xfrm>
          <a:prstGeom prst="rect">
            <a:avLst/>
          </a:prstGeom>
          <a:ln w="12700">
            <a:solidFill>
              <a:schemeClr val="tx1"/>
            </a:solidFill>
          </a:ln>
        </p:spPr>
      </p:pic>
      <p:pic>
        <p:nvPicPr>
          <p:cNvPr id="9" name="Picture 8">
            <a:extLst>
              <a:ext uri="{FF2B5EF4-FFF2-40B4-BE49-F238E27FC236}">
                <a16:creationId xmlns:a16="http://schemas.microsoft.com/office/drawing/2014/main" id="{EEB6AA8E-17FB-4650-97A4-58366F2880A4}"/>
              </a:ext>
            </a:extLst>
          </p:cNvPr>
          <p:cNvPicPr>
            <a:picLocks noChangeAspect="1"/>
          </p:cNvPicPr>
          <p:nvPr/>
        </p:nvPicPr>
        <p:blipFill rotWithShape="1">
          <a:blip r:embed="rId5"/>
          <a:srcRect l="38051" t="45534"/>
          <a:stretch/>
        </p:blipFill>
        <p:spPr>
          <a:xfrm>
            <a:off x="7088942" y="1035075"/>
            <a:ext cx="4129203" cy="4787845"/>
          </a:xfrm>
          <a:prstGeom prst="rect">
            <a:avLst/>
          </a:prstGeom>
          <a:ln w="12700">
            <a:solidFill>
              <a:schemeClr val="tx1"/>
            </a:solidFill>
          </a:ln>
        </p:spPr>
      </p:pic>
    </p:spTree>
    <p:extLst>
      <p:ext uri="{BB962C8B-B14F-4D97-AF65-F5344CB8AC3E}">
        <p14:creationId xmlns:p14="http://schemas.microsoft.com/office/powerpoint/2010/main" val="243467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Script Flowchart</a:t>
            </a:r>
          </a:p>
        </p:txBody>
      </p:sp>
      <p:graphicFrame>
        <p:nvGraphicFramePr>
          <p:cNvPr id="2" name="Object 1">
            <a:extLst>
              <a:ext uri="{FF2B5EF4-FFF2-40B4-BE49-F238E27FC236}">
                <a16:creationId xmlns:a16="http://schemas.microsoft.com/office/drawing/2014/main" id="{D666078A-7044-4F7C-8040-65F1C7AB5513}"/>
              </a:ext>
            </a:extLst>
          </p:cNvPr>
          <p:cNvGraphicFramePr>
            <a:graphicFrameLocks noChangeAspect="1"/>
          </p:cNvGraphicFramePr>
          <p:nvPr/>
        </p:nvGraphicFramePr>
        <p:xfrm>
          <a:off x="646019" y="884986"/>
          <a:ext cx="588963" cy="54181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Object 1">
                        <a:extLst>
                          <a:ext uri="{FF2B5EF4-FFF2-40B4-BE49-F238E27FC236}">
                            <a16:creationId xmlns:a16="http://schemas.microsoft.com/office/drawing/2014/main" id="{D666078A-7044-4F7C-8040-65F1C7AB5513}"/>
                          </a:ext>
                        </a:extLst>
                      </p:cNvPr>
                      <p:cNvPicPr/>
                      <p:nvPr/>
                    </p:nvPicPr>
                    <p:blipFill>
                      <a:blip r:embed="rId4"/>
                      <a:stretch>
                        <a:fillRect/>
                      </a:stretch>
                    </p:blipFill>
                    <p:spPr>
                      <a:xfrm>
                        <a:off x="646019" y="884986"/>
                        <a:ext cx="588963" cy="541813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FF63A6-A050-434F-9E2A-21DF7C2B38A1}"/>
              </a:ext>
            </a:extLst>
          </p:cNvPr>
          <p:cNvSpPr/>
          <p:nvPr/>
        </p:nvSpPr>
        <p:spPr>
          <a:xfrm>
            <a:off x="630236" y="3323433"/>
            <a:ext cx="611983" cy="593724"/>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A50320DB-E5CF-4F66-8B7B-2904801AD668}"/>
              </a:ext>
            </a:extLst>
          </p:cNvPr>
          <p:cNvPicPr>
            <a:picLocks noChangeAspect="1"/>
          </p:cNvPicPr>
          <p:nvPr/>
        </p:nvPicPr>
        <p:blipFill rotWithShape="1">
          <a:blip r:embed="rId5"/>
          <a:srcRect l="36304" r="38039" b="65678"/>
          <a:stretch/>
        </p:blipFill>
        <p:spPr>
          <a:xfrm>
            <a:off x="2069089" y="1241367"/>
            <a:ext cx="3266450" cy="4375265"/>
          </a:xfrm>
          <a:prstGeom prst="rect">
            <a:avLst/>
          </a:prstGeom>
          <a:ln w="12700">
            <a:solidFill>
              <a:schemeClr val="tx1"/>
            </a:solidFill>
          </a:ln>
        </p:spPr>
      </p:pic>
      <p:pic>
        <p:nvPicPr>
          <p:cNvPr id="11" name="Picture 10">
            <a:extLst>
              <a:ext uri="{FF2B5EF4-FFF2-40B4-BE49-F238E27FC236}">
                <a16:creationId xmlns:a16="http://schemas.microsoft.com/office/drawing/2014/main" id="{BBEB880F-296D-4AD5-BB25-09FB7D093AB5}"/>
              </a:ext>
            </a:extLst>
          </p:cNvPr>
          <p:cNvPicPr>
            <a:picLocks noChangeAspect="1"/>
          </p:cNvPicPr>
          <p:nvPr/>
        </p:nvPicPr>
        <p:blipFill rotWithShape="1">
          <a:blip r:embed="rId5"/>
          <a:srcRect l="6943" t="33137" r="19284"/>
          <a:stretch/>
        </p:blipFill>
        <p:spPr>
          <a:xfrm>
            <a:off x="5598330" y="1017773"/>
            <a:ext cx="5730596" cy="5200316"/>
          </a:xfrm>
          <a:prstGeom prst="rect">
            <a:avLst/>
          </a:prstGeom>
          <a:ln w="12700">
            <a:solidFill>
              <a:schemeClr val="tx1"/>
            </a:solidFill>
          </a:ln>
        </p:spPr>
      </p:pic>
    </p:spTree>
    <p:extLst>
      <p:ext uri="{BB962C8B-B14F-4D97-AF65-F5344CB8AC3E}">
        <p14:creationId xmlns:p14="http://schemas.microsoft.com/office/powerpoint/2010/main" val="369676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Script Flowchart</a:t>
            </a:r>
          </a:p>
        </p:txBody>
      </p:sp>
      <p:graphicFrame>
        <p:nvGraphicFramePr>
          <p:cNvPr id="2" name="Object 1">
            <a:extLst>
              <a:ext uri="{FF2B5EF4-FFF2-40B4-BE49-F238E27FC236}">
                <a16:creationId xmlns:a16="http://schemas.microsoft.com/office/drawing/2014/main" id="{D666078A-7044-4F7C-8040-65F1C7AB5513}"/>
              </a:ext>
            </a:extLst>
          </p:cNvPr>
          <p:cNvGraphicFramePr>
            <a:graphicFrameLocks noChangeAspect="1"/>
          </p:cNvGraphicFramePr>
          <p:nvPr/>
        </p:nvGraphicFramePr>
        <p:xfrm>
          <a:off x="646019" y="884986"/>
          <a:ext cx="588963" cy="54181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Object 1">
                        <a:extLst>
                          <a:ext uri="{FF2B5EF4-FFF2-40B4-BE49-F238E27FC236}">
                            <a16:creationId xmlns:a16="http://schemas.microsoft.com/office/drawing/2014/main" id="{D666078A-7044-4F7C-8040-65F1C7AB5513}"/>
                          </a:ext>
                        </a:extLst>
                      </p:cNvPr>
                      <p:cNvPicPr/>
                      <p:nvPr/>
                    </p:nvPicPr>
                    <p:blipFill>
                      <a:blip r:embed="rId4"/>
                      <a:stretch>
                        <a:fillRect/>
                      </a:stretch>
                    </p:blipFill>
                    <p:spPr>
                      <a:xfrm>
                        <a:off x="646019" y="884986"/>
                        <a:ext cx="588963" cy="541813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FF63A6-A050-434F-9E2A-21DF7C2B38A1}"/>
              </a:ext>
            </a:extLst>
          </p:cNvPr>
          <p:cNvSpPr/>
          <p:nvPr/>
        </p:nvSpPr>
        <p:spPr>
          <a:xfrm>
            <a:off x="626175" y="3904460"/>
            <a:ext cx="611983" cy="593724"/>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BE4EB527-CFE5-469E-9922-BF95CF40B54B}"/>
              </a:ext>
            </a:extLst>
          </p:cNvPr>
          <p:cNvPicPr>
            <a:picLocks noChangeAspect="1"/>
          </p:cNvPicPr>
          <p:nvPr/>
        </p:nvPicPr>
        <p:blipFill rotWithShape="1">
          <a:blip r:embed="rId5"/>
          <a:srcRect r="19983" b="56908"/>
          <a:stretch/>
        </p:blipFill>
        <p:spPr>
          <a:xfrm>
            <a:off x="1369858" y="1546664"/>
            <a:ext cx="5449734" cy="4001391"/>
          </a:xfrm>
          <a:prstGeom prst="rect">
            <a:avLst/>
          </a:prstGeom>
          <a:ln w="12700">
            <a:solidFill>
              <a:schemeClr val="tx1"/>
            </a:solidFill>
          </a:ln>
        </p:spPr>
      </p:pic>
      <p:pic>
        <p:nvPicPr>
          <p:cNvPr id="9" name="Picture 8">
            <a:extLst>
              <a:ext uri="{FF2B5EF4-FFF2-40B4-BE49-F238E27FC236}">
                <a16:creationId xmlns:a16="http://schemas.microsoft.com/office/drawing/2014/main" id="{384887D6-9CFD-4307-994E-94AAC4E1D048}"/>
              </a:ext>
            </a:extLst>
          </p:cNvPr>
          <p:cNvPicPr>
            <a:picLocks noChangeAspect="1"/>
          </p:cNvPicPr>
          <p:nvPr/>
        </p:nvPicPr>
        <p:blipFill rotWithShape="1">
          <a:blip r:embed="rId5"/>
          <a:srcRect l="10437" t="43088" r="29408"/>
          <a:stretch/>
        </p:blipFill>
        <p:spPr>
          <a:xfrm>
            <a:off x="7132320" y="719931"/>
            <a:ext cx="4200337" cy="5418137"/>
          </a:xfrm>
          <a:prstGeom prst="rect">
            <a:avLst/>
          </a:prstGeom>
          <a:ln w="12700">
            <a:solidFill>
              <a:schemeClr val="tx1"/>
            </a:solidFill>
          </a:ln>
        </p:spPr>
      </p:pic>
    </p:spTree>
    <p:extLst>
      <p:ext uri="{BB962C8B-B14F-4D97-AF65-F5344CB8AC3E}">
        <p14:creationId xmlns:p14="http://schemas.microsoft.com/office/powerpoint/2010/main" val="2159636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Script Flowchart</a:t>
            </a:r>
          </a:p>
        </p:txBody>
      </p:sp>
      <p:graphicFrame>
        <p:nvGraphicFramePr>
          <p:cNvPr id="2" name="Object 1">
            <a:extLst>
              <a:ext uri="{FF2B5EF4-FFF2-40B4-BE49-F238E27FC236}">
                <a16:creationId xmlns:a16="http://schemas.microsoft.com/office/drawing/2014/main" id="{D666078A-7044-4F7C-8040-65F1C7AB5513}"/>
              </a:ext>
            </a:extLst>
          </p:cNvPr>
          <p:cNvGraphicFramePr>
            <a:graphicFrameLocks noChangeAspect="1"/>
          </p:cNvGraphicFramePr>
          <p:nvPr/>
        </p:nvGraphicFramePr>
        <p:xfrm>
          <a:off x="646019" y="884986"/>
          <a:ext cx="588963" cy="54181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Object 1">
                        <a:extLst>
                          <a:ext uri="{FF2B5EF4-FFF2-40B4-BE49-F238E27FC236}">
                            <a16:creationId xmlns:a16="http://schemas.microsoft.com/office/drawing/2014/main" id="{D666078A-7044-4F7C-8040-65F1C7AB5513}"/>
                          </a:ext>
                        </a:extLst>
                      </p:cNvPr>
                      <p:cNvPicPr/>
                      <p:nvPr/>
                    </p:nvPicPr>
                    <p:blipFill>
                      <a:blip r:embed="rId4"/>
                      <a:stretch>
                        <a:fillRect/>
                      </a:stretch>
                    </p:blipFill>
                    <p:spPr>
                      <a:xfrm>
                        <a:off x="646019" y="884986"/>
                        <a:ext cx="588963" cy="541813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FF63A6-A050-434F-9E2A-21DF7C2B38A1}"/>
              </a:ext>
            </a:extLst>
          </p:cNvPr>
          <p:cNvSpPr/>
          <p:nvPr/>
        </p:nvSpPr>
        <p:spPr>
          <a:xfrm>
            <a:off x="634508" y="4518031"/>
            <a:ext cx="611983" cy="593724"/>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E2B0FEAF-E01D-4343-9DE0-146662968C06}"/>
              </a:ext>
            </a:extLst>
          </p:cNvPr>
          <p:cNvPicPr>
            <a:picLocks noChangeAspect="1"/>
          </p:cNvPicPr>
          <p:nvPr/>
        </p:nvPicPr>
        <p:blipFill rotWithShape="1">
          <a:blip r:embed="rId5"/>
          <a:srcRect l="13024" r="13986" b="48051"/>
          <a:stretch/>
        </p:blipFill>
        <p:spPr>
          <a:xfrm>
            <a:off x="1645022" y="970434"/>
            <a:ext cx="4417945" cy="4917131"/>
          </a:xfrm>
          <a:prstGeom prst="rect">
            <a:avLst/>
          </a:prstGeom>
          <a:ln w="12700">
            <a:solidFill>
              <a:schemeClr val="tx1"/>
            </a:solidFill>
          </a:ln>
        </p:spPr>
      </p:pic>
      <p:pic>
        <p:nvPicPr>
          <p:cNvPr id="10" name="Picture 9">
            <a:extLst>
              <a:ext uri="{FF2B5EF4-FFF2-40B4-BE49-F238E27FC236}">
                <a16:creationId xmlns:a16="http://schemas.microsoft.com/office/drawing/2014/main" id="{B7747B77-F666-4DFC-AD25-059DBD622121}"/>
              </a:ext>
            </a:extLst>
          </p:cNvPr>
          <p:cNvPicPr>
            <a:picLocks noChangeAspect="1"/>
          </p:cNvPicPr>
          <p:nvPr/>
        </p:nvPicPr>
        <p:blipFill rotWithShape="1">
          <a:blip r:embed="rId5"/>
          <a:srcRect l="16734" t="49752" r="2989"/>
          <a:stretch/>
        </p:blipFill>
        <p:spPr>
          <a:xfrm>
            <a:off x="6463557" y="970434"/>
            <a:ext cx="5023412" cy="4917131"/>
          </a:xfrm>
          <a:prstGeom prst="rect">
            <a:avLst/>
          </a:prstGeom>
          <a:ln w="12700">
            <a:solidFill>
              <a:schemeClr val="tx1"/>
            </a:solidFill>
          </a:ln>
        </p:spPr>
      </p:pic>
    </p:spTree>
    <p:extLst>
      <p:ext uri="{BB962C8B-B14F-4D97-AF65-F5344CB8AC3E}">
        <p14:creationId xmlns:p14="http://schemas.microsoft.com/office/powerpoint/2010/main" val="317851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37649-FCF1-48F9-BD18-75B435AC8103}"/>
              </a:ext>
            </a:extLst>
          </p:cNvPr>
          <p:cNvSpPr>
            <a:spLocks noGrp="1"/>
          </p:cNvSpPr>
          <p:nvPr>
            <p:ph idx="1"/>
          </p:nvPr>
        </p:nvSpPr>
        <p:spPr/>
        <p:txBody>
          <a:bodyPr lIns="91440" tIns="45720" rIns="91440" bIns="45720" anchor="t"/>
          <a:lstStyle/>
          <a:p>
            <a:r>
              <a:rPr lang="en-US" dirty="0">
                <a:latin typeface="Cambria"/>
                <a:ea typeface="Cambria"/>
              </a:rPr>
              <a:t>Library Exchange Format (LEF) files</a:t>
            </a:r>
          </a:p>
          <a:p>
            <a:pPr lvl="1"/>
            <a:r>
              <a:rPr lang="en-US" dirty="0">
                <a:latin typeface="Cambria"/>
                <a:ea typeface="Cambria"/>
              </a:rPr>
              <a:t>Abstract views of a standard cell’s layout</a:t>
            </a:r>
          </a:p>
          <a:p>
            <a:pPr lvl="1"/>
            <a:r>
              <a:rPr lang="en-US" dirty="0">
                <a:latin typeface="Cambria"/>
                <a:ea typeface="Cambria"/>
              </a:rPr>
              <a:t>Used by Place and Route (P&amp;R) tools</a:t>
            </a:r>
          </a:p>
          <a:p>
            <a:r>
              <a:rPr lang="en-US" dirty="0"/>
              <a:t>LEF files are not generated consistently</a:t>
            </a:r>
          </a:p>
          <a:p>
            <a:pPr lvl="1"/>
            <a:r>
              <a:rPr lang="en-US" dirty="0"/>
              <a:t>LEF file generation tools don’t always generate file contents in the same order</a:t>
            </a:r>
          </a:p>
          <a:p>
            <a:r>
              <a:rPr lang="en-US" dirty="0"/>
              <a:t>LEF files need to be sorted in the same manner</a:t>
            </a:r>
          </a:p>
          <a:p>
            <a:pPr lvl="1"/>
            <a:r>
              <a:rPr lang="en-US" dirty="0"/>
              <a:t>Can then determine changes between different versions of the same LEF file</a:t>
            </a:r>
          </a:p>
        </p:txBody>
      </p:sp>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lIns="91440" tIns="45720" rIns="91440" bIns="45720" anchor="t"/>
          <a:lstStyle/>
          <a:p>
            <a:r>
              <a:rPr lang="en-US">
                <a:latin typeface="Cambria"/>
                <a:ea typeface="Cambria"/>
              </a:rPr>
              <a:t>Problem Statement</a:t>
            </a:r>
            <a:endParaRPr lang="en-US"/>
          </a:p>
        </p:txBody>
      </p:sp>
    </p:spTree>
    <p:extLst>
      <p:ext uri="{BB962C8B-B14F-4D97-AF65-F5344CB8AC3E}">
        <p14:creationId xmlns:p14="http://schemas.microsoft.com/office/powerpoint/2010/main" val="1928280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Script Flowchart</a:t>
            </a:r>
          </a:p>
        </p:txBody>
      </p:sp>
      <p:graphicFrame>
        <p:nvGraphicFramePr>
          <p:cNvPr id="2" name="Object 1">
            <a:extLst>
              <a:ext uri="{FF2B5EF4-FFF2-40B4-BE49-F238E27FC236}">
                <a16:creationId xmlns:a16="http://schemas.microsoft.com/office/drawing/2014/main" id="{D666078A-7044-4F7C-8040-65F1C7AB5513}"/>
              </a:ext>
            </a:extLst>
          </p:cNvPr>
          <p:cNvGraphicFramePr>
            <a:graphicFrameLocks noChangeAspect="1"/>
          </p:cNvGraphicFramePr>
          <p:nvPr/>
        </p:nvGraphicFramePr>
        <p:xfrm>
          <a:off x="646019" y="884986"/>
          <a:ext cx="588963" cy="54181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Object 1">
                        <a:extLst>
                          <a:ext uri="{FF2B5EF4-FFF2-40B4-BE49-F238E27FC236}">
                            <a16:creationId xmlns:a16="http://schemas.microsoft.com/office/drawing/2014/main" id="{D666078A-7044-4F7C-8040-65F1C7AB5513}"/>
                          </a:ext>
                        </a:extLst>
                      </p:cNvPr>
                      <p:cNvPicPr/>
                      <p:nvPr/>
                    </p:nvPicPr>
                    <p:blipFill>
                      <a:blip r:embed="rId4"/>
                      <a:stretch>
                        <a:fillRect/>
                      </a:stretch>
                    </p:blipFill>
                    <p:spPr>
                      <a:xfrm>
                        <a:off x="646019" y="884986"/>
                        <a:ext cx="588963" cy="541813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FF63A6-A050-434F-9E2A-21DF7C2B38A1}"/>
              </a:ext>
            </a:extLst>
          </p:cNvPr>
          <p:cNvSpPr/>
          <p:nvPr/>
        </p:nvSpPr>
        <p:spPr>
          <a:xfrm>
            <a:off x="634508" y="5118900"/>
            <a:ext cx="611983" cy="62785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BB8E72E4-DB5D-44CE-BA32-BD4DA54DA3D1}"/>
              </a:ext>
            </a:extLst>
          </p:cNvPr>
          <p:cNvPicPr>
            <a:picLocks noChangeAspect="1"/>
          </p:cNvPicPr>
          <p:nvPr/>
        </p:nvPicPr>
        <p:blipFill rotWithShape="1">
          <a:blip r:embed="rId5"/>
          <a:srcRect l="10169" b="55934"/>
          <a:stretch/>
        </p:blipFill>
        <p:spPr>
          <a:xfrm>
            <a:off x="1486511" y="1129537"/>
            <a:ext cx="6132271" cy="4929033"/>
          </a:xfrm>
          <a:prstGeom prst="rect">
            <a:avLst/>
          </a:prstGeom>
          <a:ln w="12700">
            <a:solidFill>
              <a:schemeClr val="tx1"/>
            </a:solidFill>
          </a:ln>
        </p:spPr>
      </p:pic>
      <p:pic>
        <p:nvPicPr>
          <p:cNvPr id="9" name="Picture 8">
            <a:extLst>
              <a:ext uri="{FF2B5EF4-FFF2-40B4-BE49-F238E27FC236}">
                <a16:creationId xmlns:a16="http://schemas.microsoft.com/office/drawing/2014/main" id="{5FA007FA-4D5C-473A-9796-17C52D7D278F}"/>
              </a:ext>
            </a:extLst>
          </p:cNvPr>
          <p:cNvPicPr>
            <a:picLocks noChangeAspect="1"/>
          </p:cNvPicPr>
          <p:nvPr/>
        </p:nvPicPr>
        <p:blipFill rotWithShape="1">
          <a:blip r:embed="rId5"/>
          <a:srcRect l="24924" t="42790"/>
          <a:stretch/>
        </p:blipFill>
        <p:spPr>
          <a:xfrm>
            <a:off x="7870311" y="1129537"/>
            <a:ext cx="3947622" cy="4929032"/>
          </a:xfrm>
          <a:prstGeom prst="rect">
            <a:avLst/>
          </a:prstGeom>
          <a:ln w="12700">
            <a:solidFill>
              <a:schemeClr val="tx1"/>
            </a:solidFill>
          </a:ln>
        </p:spPr>
      </p:pic>
    </p:spTree>
    <p:extLst>
      <p:ext uri="{BB962C8B-B14F-4D97-AF65-F5344CB8AC3E}">
        <p14:creationId xmlns:p14="http://schemas.microsoft.com/office/powerpoint/2010/main" val="3682616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Improvements - Script Flowchart</a:t>
            </a:r>
          </a:p>
        </p:txBody>
      </p:sp>
      <p:graphicFrame>
        <p:nvGraphicFramePr>
          <p:cNvPr id="2" name="Object 1">
            <a:extLst>
              <a:ext uri="{FF2B5EF4-FFF2-40B4-BE49-F238E27FC236}">
                <a16:creationId xmlns:a16="http://schemas.microsoft.com/office/drawing/2014/main" id="{D666078A-7044-4F7C-8040-65F1C7AB5513}"/>
              </a:ext>
            </a:extLst>
          </p:cNvPr>
          <p:cNvGraphicFramePr>
            <a:graphicFrameLocks noChangeAspect="1"/>
          </p:cNvGraphicFramePr>
          <p:nvPr/>
        </p:nvGraphicFramePr>
        <p:xfrm>
          <a:off x="646019" y="884986"/>
          <a:ext cx="588963" cy="5418137"/>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2" name="Object 1">
                        <a:extLst>
                          <a:ext uri="{FF2B5EF4-FFF2-40B4-BE49-F238E27FC236}">
                            <a16:creationId xmlns:a16="http://schemas.microsoft.com/office/drawing/2014/main" id="{D666078A-7044-4F7C-8040-65F1C7AB5513}"/>
                          </a:ext>
                        </a:extLst>
                      </p:cNvPr>
                      <p:cNvPicPr/>
                      <p:nvPr/>
                    </p:nvPicPr>
                    <p:blipFill>
                      <a:blip r:embed="rId4"/>
                      <a:stretch>
                        <a:fillRect/>
                      </a:stretch>
                    </p:blipFill>
                    <p:spPr>
                      <a:xfrm>
                        <a:off x="646019" y="884986"/>
                        <a:ext cx="588963" cy="541813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F1FF63A6-A050-434F-9E2A-21DF7C2B38A1}"/>
              </a:ext>
            </a:extLst>
          </p:cNvPr>
          <p:cNvSpPr/>
          <p:nvPr/>
        </p:nvSpPr>
        <p:spPr>
          <a:xfrm>
            <a:off x="628952" y="5745956"/>
            <a:ext cx="611983" cy="550069"/>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C21E7B07-8444-4539-A0C1-453B924D6114}"/>
              </a:ext>
            </a:extLst>
          </p:cNvPr>
          <p:cNvPicPr>
            <a:picLocks noChangeAspect="1"/>
          </p:cNvPicPr>
          <p:nvPr/>
        </p:nvPicPr>
        <p:blipFill rotWithShape="1">
          <a:blip r:embed="rId5"/>
          <a:srcRect l="9302" r="2984" b="48082"/>
          <a:stretch/>
        </p:blipFill>
        <p:spPr>
          <a:xfrm>
            <a:off x="1555371" y="980048"/>
            <a:ext cx="6199488" cy="4897903"/>
          </a:xfrm>
          <a:prstGeom prst="rect">
            <a:avLst/>
          </a:prstGeom>
          <a:ln w="12700">
            <a:solidFill>
              <a:schemeClr val="tx1"/>
            </a:solidFill>
          </a:ln>
        </p:spPr>
      </p:pic>
      <p:pic>
        <p:nvPicPr>
          <p:cNvPr id="7" name="Picture 6">
            <a:extLst>
              <a:ext uri="{FF2B5EF4-FFF2-40B4-BE49-F238E27FC236}">
                <a16:creationId xmlns:a16="http://schemas.microsoft.com/office/drawing/2014/main" id="{2765329E-9F38-4AFA-B9C9-410645ED2F74}"/>
              </a:ext>
            </a:extLst>
          </p:cNvPr>
          <p:cNvPicPr>
            <a:picLocks noChangeAspect="1"/>
          </p:cNvPicPr>
          <p:nvPr/>
        </p:nvPicPr>
        <p:blipFill rotWithShape="1">
          <a:blip r:embed="rId5"/>
          <a:srcRect l="32870" t="50910" r="29226"/>
          <a:stretch/>
        </p:blipFill>
        <p:spPr>
          <a:xfrm>
            <a:off x="8211673" y="824753"/>
            <a:ext cx="3013034" cy="5208494"/>
          </a:xfrm>
          <a:prstGeom prst="rect">
            <a:avLst/>
          </a:prstGeom>
          <a:ln w="12700">
            <a:solidFill>
              <a:schemeClr val="tx1"/>
            </a:solidFill>
          </a:ln>
        </p:spPr>
      </p:pic>
    </p:spTree>
    <p:extLst>
      <p:ext uri="{BB962C8B-B14F-4D97-AF65-F5344CB8AC3E}">
        <p14:creationId xmlns:p14="http://schemas.microsoft.com/office/powerpoint/2010/main" val="4142971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a:xfrm>
            <a:off x="324464" y="0"/>
            <a:ext cx="11772285" cy="681036"/>
          </a:xfrm>
        </p:spPr>
        <p:txBody>
          <a:bodyPr/>
          <a:lstStyle/>
          <a:p>
            <a:r>
              <a:rPr lang="en-US"/>
              <a:t>Improvements - Correcting Port Pin Layer Sorting </a:t>
            </a:r>
          </a:p>
        </p:txBody>
      </p:sp>
      <p:pic>
        <p:nvPicPr>
          <p:cNvPr id="6" name="Picture 5">
            <a:extLst>
              <a:ext uri="{FF2B5EF4-FFF2-40B4-BE49-F238E27FC236}">
                <a16:creationId xmlns:a16="http://schemas.microsoft.com/office/drawing/2014/main" id="{8056ADBF-4AC5-4AE1-948F-70D6AA3143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3204" y="1319220"/>
            <a:ext cx="3486047" cy="4857744"/>
          </a:xfrm>
          <a:prstGeom prst="rect">
            <a:avLst/>
          </a:prstGeom>
        </p:spPr>
      </p:pic>
      <p:sp>
        <p:nvSpPr>
          <p:cNvPr id="10" name="Rectangle 9">
            <a:extLst>
              <a:ext uri="{FF2B5EF4-FFF2-40B4-BE49-F238E27FC236}">
                <a16:creationId xmlns:a16="http://schemas.microsoft.com/office/drawing/2014/main" id="{4712F927-FBE6-491D-98FF-457F70ACCA11}"/>
              </a:ext>
            </a:extLst>
          </p:cNvPr>
          <p:cNvSpPr/>
          <p:nvPr/>
        </p:nvSpPr>
        <p:spPr>
          <a:xfrm>
            <a:off x="2013402" y="4883582"/>
            <a:ext cx="2472544" cy="11422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0E3EBF7-21D5-4135-B569-0CD76C4FFE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43111" y="1318670"/>
            <a:ext cx="3485324" cy="4867819"/>
          </a:xfrm>
          <a:prstGeom prst="rect">
            <a:avLst/>
          </a:prstGeom>
        </p:spPr>
      </p:pic>
      <p:sp>
        <p:nvSpPr>
          <p:cNvPr id="11" name="Rectangle 10">
            <a:extLst>
              <a:ext uri="{FF2B5EF4-FFF2-40B4-BE49-F238E27FC236}">
                <a16:creationId xmlns:a16="http://schemas.microsoft.com/office/drawing/2014/main" id="{76D0A6A3-AB52-41C6-BE04-DB80056DE541}"/>
              </a:ext>
            </a:extLst>
          </p:cNvPr>
          <p:cNvSpPr/>
          <p:nvPr/>
        </p:nvSpPr>
        <p:spPr>
          <a:xfrm>
            <a:off x="8606385" y="4874631"/>
            <a:ext cx="2472543" cy="11422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6">
            <a:extLst>
              <a:ext uri="{FF2B5EF4-FFF2-40B4-BE49-F238E27FC236}">
                <a16:creationId xmlns:a16="http://schemas.microsoft.com/office/drawing/2014/main" id="{F98583D6-07B2-4054-933F-688E9FDFB366}"/>
              </a:ext>
            </a:extLst>
          </p:cNvPr>
          <p:cNvSpPr txBox="1">
            <a:spLocks/>
          </p:cNvSpPr>
          <p:nvPr/>
        </p:nvSpPr>
        <p:spPr>
          <a:xfrm>
            <a:off x="4909169" y="4896643"/>
            <a:ext cx="1803400" cy="4672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Not sorted</a:t>
            </a:r>
          </a:p>
          <a:p>
            <a:endParaRPr lang="en-US"/>
          </a:p>
        </p:txBody>
      </p:sp>
      <p:sp>
        <p:nvSpPr>
          <p:cNvPr id="15" name="Content Placeholder 6">
            <a:extLst>
              <a:ext uri="{FF2B5EF4-FFF2-40B4-BE49-F238E27FC236}">
                <a16:creationId xmlns:a16="http://schemas.microsoft.com/office/drawing/2014/main" id="{86124FCA-B254-4BD3-8D57-2DCE3ADC1148}"/>
              </a:ext>
            </a:extLst>
          </p:cNvPr>
          <p:cNvSpPr txBox="1">
            <a:spLocks/>
          </p:cNvSpPr>
          <p:nvPr/>
        </p:nvSpPr>
        <p:spPr>
          <a:xfrm>
            <a:off x="5810869" y="5378292"/>
            <a:ext cx="1231281" cy="4672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Sorted</a:t>
            </a:r>
          </a:p>
          <a:p>
            <a:endParaRPr lang="en-US"/>
          </a:p>
        </p:txBody>
      </p:sp>
      <p:cxnSp>
        <p:nvCxnSpPr>
          <p:cNvPr id="17" name="Straight Arrow Connector 16">
            <a:extLst>
              <a:ext uri="{FF2B5EF4-FFF2-40B4-BE49-F238E27FC236}">
                <a16:creationId xmlns:a16="http://schemas.microsoft.com/office/drawing/2014/main" id="{1B66CE66-1367-4503-945B-0D7586D936E7}"/>
              </a:ext>
            </a:extLst>
          </p:cNvPr>
          <p:cNvCxnSpPr>
            <a:stCxn id="14" idx="1"/>
          </p:cNvCxnSpPr>
          <p:nvPr/>
        </p:nvCxnSpPr>
        <p:spPr>
          <a:xfrm flipH="1">
            <a:off x="4597400" y="5130244"/>
            <a:ext cx="311769" cy="17200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5D51D86-E954-475B-835C-96097EB6A912}"/>
              </a:ext>
            </a:extLst>
          </p:cNvPr>
          <p:cNvCxnSpPr>
            <a:cxnSpLocks/>
            <a:stCxn id="15" idx="3"/>
          </p:cNvCxnSpPr>
          <p:nvPr/>
        </p:nvCxnSpPr>
        <p:spPr>
          <a:xfrm flipV="1">
            <a:off x="7042150" y="5454650"/>
            <a:ext cx="1403350" cy="157243"/>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4696BA17-1C6F-4520-AA65-4CE89027CDBB}"/>
              </a:ext>
            </a:extLst>
          </p:cNvPr>
          <p:cNvSpPr txBox="1"/>
          <p:nvPr/>
        </p:nvSpPr>
        <p:spPr>
          <a:xfrm>
            <a:off x="1062680" y="795450"/>
            <a:ext cx="3487092" cy="523220"/>
          </a:xfrm>
          <a:prstGeom prst="rect">
            <a:avLst/>
          </a:prstGeom>
          <a:noFill/>
        </p:spPr>
        <p:txBody>
          <a:bodyPr wrap="square" rtlCol="0">
            <a:spAutoFit/>
          </a:bodyPr>
          <a:lstStyle/>
          <a:p>
            <a:r>
              <a:rPr lang="en-US" sz="2800">
                <a:latin typeface="Cambria" panose="02040503050406030204" pitchFamily="18" charset="0"/>
                <a:ea typeface="Cambria" panose="02040503050406030204" pitchFamily="18" charset="0"/>
              </a:rPr>
              <a:t>Initial Script:</a:t>
            </a:r>
          </a:p>
        </p:txBody>
      </p:sp>
      <p:sp>
        <p:nvSpPr>
          <p:cNvPr id="19" name="TextBox 18">
            <a:extLst>
              <a:ext uri="{FF2B5EF4-FFF2-40B4-BE49-F238E27FC236}">
                <a16:creationId xmlns:a16="http://schemas.microsoft.com/office/drawing/2014/main" id="{F9F27E37-CC77-41D7-8F60-5C918D503E3A}"/>
              </a:ext>
            </a:extLst>
          </p:cNvPr>
          <p:cNvSpPr txBox="1"/>
          <p:nvPr/>
        </p:nvSpPr>
        <p:spPr>
          <a:xfrm>
            <a:off x="7642224" y="795450"/>
            <a:ext cx="3487094" cy="523220"/>
          </a:xfrm>
          <a:prstGeom prst="rect">
            <a:avLst/>
          </a:prstGeom>
          <a:noFill/>
        </p:spPr>
        <p:txBody>
          <a:bodyPr wrap="square" rtlCol="0">
            <a:spAutoFit/>
          </a:bodyPr>
          <a:lstStyle/>
          <a:p>
            <a:r>
              <a:rPr lang="en-US" sz="2800">
                <a:latin typeface="Cambria" panose="02040503050406030204" pitchFamily="18" charset="0"/>
                <a:ea typeface="Cambria" panose="02040503050406030204" pitchFamily="18" charset="0"/>
              </a:rPr>
              <a:t>After Change:</a:t>
            </a:r>
          </a:p>
        </p:txBody>
      </p:sp>
    </p:spTree>
    <p:extLst>
      <p:ext uri="{BB962C8B-B14F-4D97-AF65-F5344CB8AC3E}">
        <p14:creationId xmlns:p14="http://schemas.microsoft.com/office/powerpoint/2010/main" val="1734780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a:xfrm>
            <a:off x="324464" y="0"/>
            <a:ext cx="11772285" cy="681036"/>
          </a:xfrm>
        </p:spPr>
        <p:txBody>
          <a:bodyPr/>
          <a:lstStyle/>
          <a:p>
            <a:r>
              <a:rPr lang="en-US" dirty="0"/>
              <a:t>Improvements - Manually passing LEF file</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p:txBody>
          <a:bodyPr numCol="1"/>
          <a:lstStyle/>
          <a:p>
            <a:r>
              <a:rPr lang="en-US" dirty="0"/>
              <a:t>New script option to manually pass in a LEF file</a:t>
            </a:r>
          </a:p>
          <a:p>
            <a:pPr lvl="1"/>
            <a:r>
              <a:rPr lang="en-US" dirty="0"/>
              <a:t>Sorts just the LEF file</a:t>
            </a:r>
          </a:p>
          <a:p>
            <a:pPr lvl="1"/>
            <a:r>
              <a:rPr lang="en-US" dirty="0"/>
              <a:t>Use ‘-s’ for option</a:t>
            </a:r>
          </a:p>
          <a:p>
            <a:pPr lvl="1"/>
            <a:r>
              <a:rPr lang="en-US" dirty="0"/>
              <a:t>Needs to be last option in script execution line, or will result in error</a:t>
            </a:r>
          </a:p>
          <a:p>
            <a:r>
              <a:rPr lang="en-US" dirty="0"/>
              <a:t>Can optionally pass liberty or </a:t>
            </a:r>
            <a:r>
              <a:rPr lang="en-US" dirty="0" err="1"/>
              <a:t>techfile</a:t>
            </a:r>
            <a:r>
              <a:rPr lang="en-US" dirty="0"/>
              <a:t> as well</a:t>
            </a:r>
          </a:p>
          <a:p>
            <a:r>
              <a:rPr lang="en-US" dirty="0"/>
              <a:t>Cannot be used with ‘-w’ option</a:t>
            </a:r>
          </a:p>
        </p:txBody>
      </p:sp>
      <p:pic>
        <p:nvPicPr>
          <p:cNvPr id="4" name="Picture 3">
            <a:extLst>
              <a:ext uri="{FF2B5EF4-FFF2-40B4-BE49-F238E27FC236}">
                <a16:creationId xmlns:a16="http://schemas.microsoft.com/office/drawing/2014/main" id="{73A58A30-2493-4008-B14B-C1C98A9A16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33725" y="3429000"/>
            <a:ext cx="5924550" cy="3000374"/>
          </a:xfrm>
          <a:prstGeom prst="rect">
            <a:avLst/>
          </a:prstGeom>
        </p:spPr>
      </p:pic>
    </p:spTree>
    <p:extLst>
      <p:ext uri="{BB962C8B-B14F-4D97-AF65-F5344CB8AC3E}">
        <p14:creationId xmlns:p14="http://schemas.microsoft.com/office/powerpoint/2010/main" val="2533250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a:xfrm>
            <a:off x="324464" y="0"/>
            <a:ext cx="11772285" cy="681036"/>
          </a:xfrm>
        </p:spPr>
        <p:txBody>
          <a:bodyPr/>
          <a:lstStyle/>
          <a:p>
            <a:r>
              <a:rPr lang="en-US" dirty="0"/>
              <a:t>Improvements - Script Execution Clarity</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p:txBody>
          <a:bodyPr numCol="1"/>
          <a:lstStyle/>
          <a:p>
            <a:r>
              <a:rPr lang="en-US" dirty="0"/>
              <a:t>Help menu displays when script is run with no options</a:t>
            </a:r>
          </a:p>
          <a:p>
            <a:r>
              <a:rPr lang="en-US" dirty="0"/>
              <a:t>Improved clarity on script execution</a:t>
            </a:r>
          </a:p>
          <a:p>
            <a:pPr lvl="1"/>
            <a:r>
              <a:rPr lang="en-US" dirty="0"/>
              <a:t>Indicates where script needs to be executed from</a:t>
            </a:r>
          </a:p>
          <a:p>
            <a:pPr lvl="1"/>
            <a:r>
              <a:rPr lang="en-US" dirty="0"/>
              <a:t>Clarifies where LIB and LEF files are pulled from</a:t>
            </a:r>
          </a:p>
          <a:p>
            <a:pPr lvl="1"/>
            <a:r>
              <a:rPr lang="en-US" dirty="0"/>
              <a:t>Explains how TLEF file is chosen</a:t>
            </a:r>
          </a:p>
          <a:p>
            <a:pPr lvl="1"/>
            <a:r>
              <a:rPr lang="en-US" dirty="0"/>
              <a:t>Specifies where output files will be created</a:t>
            </a:r>
          </a:p>
        </p:txBody>
      </p:sp>
      <p:pic>
        <p:nvPicPr>
          <p:cNvPr id="5" name="Picture 4">
            <a:extLst>
              <a:ext uri="{FF2B5EF4-FFF2-40B4-BE49-F238E27FC236}">
                <a16:creationId xmlns:a16="http://schemas.microsoft.com/office/drawing/2014/main" id="{E107A495-7C78-422F-AAF4-636897BF82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3" y="3866056"/>
            <a:ext cx="12185773" cy="1932587"/>
          </a:xfrm>
          <a:prstGeom prst="rect">
            <a:avLst/>
          </a:prstGeom>
        </p:spPr>
      </p:pic>
    </p:spTree>
    <p:extLst>
      <p:ext uri="{BB962C8B-B14F-4D97-AF65-F5344CB8AC3E}">
        <p14:creationId xmlns:p14="http://schemas.microsoft.com/office/powerpoint/2010/main" val="3908669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a:xfrm>
            <a:off x="324464" y="0"/>
            <a:ext cx="11772285" cy="681036"/>
          </a:xfrm>
        </p:spPr>
        <p:txBody>
          <a:bodyPr/>
          <a:lstStyle/>
          <a:p>
            <a:r>
              <a:rPr lang="en-US" dirty="0"/>
              <a:t>Improvements - Miscellaneous</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p:txBody>
          <a:bodyPr numCol="1"/>
          <a:lstStyle/>
          <a:p>
            <a:r>
              <a:rPr lang="en-US" dirty="0"/>
              <a:t>Ensured all output files are visible to user</a:t>
            </a:r>
          </a:p>
          <a:p>
            <a:r>
              <a:rPr lang="en-US" dirty="0"/>
              <a:t>Ensured origin of errors is clear for all tests</a:t>
            </a:r>
          </a:p>
          <a:p>
            <a:pPr lvl="1"/>
            <a:r>
              <a:rPr lang="en-US" dirty="0"/>
              <a:t>Text printed to command prompt window now specifies file and line number corresponding to each error</a:t>
            </a:r>
          </a:p>
        </p:txBody>
      </p:sp>
    </p:spTree>
    <p:extLst>
      <p:ext uri="{BB962C8B-B14F-4D97-AF65-F5344CB8AC3E}">
        <p14:creationId xmlns:p14="http://schemas.microsoft.com/office/powerpoint/2010/main" val="3035285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p:txBody>
          <a:bodyPr/>
          <a:lstStyle/>
          <a:p>
            <a:r>
              <a:rPr lang="en-US" dirty="0"/>
              <a:t>Improvements - Summary</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p:txBody>
          <a:bodyPr/>
          <a:lstStyle/>
          <a:p>
            <a:r>
              <a:rPr lang="en-US" dirty="0"/>
              <a:t>No documentation of which LEF syntax keywords aren’t in script</a:t>
            </a:r>
          </a:p>
          <a:p>
            <a:r>
              <a:rPr lang="en-US" dirty="0"/>
              <a:t>Flowcharts</a:t>
            </a:r>
          </a:p>
          <a:p>
            <a:pPr lvl="1"/>
            <a:r>
              <a:rPr lang="en-US" dirty="0"/>
              <a:t>Poorly represent codebase, not easy to understand</a:t>
            </a:r>
            <a:endParaRPr lang="en-US" sz="2800" dirty="0"/>
          </a:p>
          <a:p>
            <a:r>
              <a:rPr lang="en-US" dirty="0"/>
              <a:t>Port Pin Layers are not sorted correctly</a:t>
            </a:r>
          </a:p>
          <a:p>
            <a:r>
              <a:rPr lang="en-US" dirty="0"/>
              <a:t>No option to manually pass in and sort LEF files</a:t>
            </a:r>
          </a:p>
          <a:p>
            <a:r>
              <a:rPr lang="en-US" dirty="0"/>
              <a:t>Script execution Clarity</a:t>
            </a:r>
          </a:p>
          <a:p>
            <a:pPr lvl="1"/>
            <a:r>
              <a:rPr lang="en-US" dirty="0"/>
              <a:t>Help menu not displayed when executing without options</a:t>
            </a:r>
          </a:p>
          <a:p>
            <a:pPr lvl="1"/>
            <a:r>
              <a:rPr lang="en-US" dirty="0"/>
              <a:t>Proper execution is not clear to new users</a:t>
            </a:r>
          </a:p>
          <a:p>
            <a:pPr lvl="1"/>
            <a:r>
              <a:rPr lang="en-US" dirty="0"/>
              <a:t>Output file location not clear to users</a:t>
            </a:r>
          </a:p>
          <a:p>
            <a:r>
              <a:rPr lang="en-US" dirty="0"/>
              <a:t>Miscellaneous</a:t>
            </a:r>
          </a:p>
          <a:p>
            <a:pPr lvl="1"/>
            <a:r>
              <a:rPr lang="en-US" dirty="0"/>
              <a:t>Output files are hidden</a:t>
            </a:r>
          </a:p>
          <a:p>
            <a:pPr lvl="1"/>
            <a:r>
              <a:rPr lang="en-US" dirty="0"/>
              <a:t>Origin of errors is not clear for all tests</a:t>
            </a:r>
          </a:p>
        </p:txBody>
      </p:sp>
      <p:grpSp>
        <p:nvGrpSpPr>
          <p:cNvPr id="4" name="Group 3">
            <a:extLst>
              <a:ext uri="{FF2B5EF4-FFF2-40B4-BE49-F238E27FC236}">
                <a16:creationId xmlns:a16="http://schemas.microsoft.com/office/drawing/2014/main" id="{1359D0A3-D5CA-4228-A4E7-A04E76D8FCC6}"/>
              </a:ext>
            </a:extLst>
          </p:cNvPr>
          <p:cNvGrpSpPr/>
          <p:nvPr/>
        </p:nvGrpSpPr>
        <p:grpSpPr>
          <a:xfrm>
            <a:off x="265016" y="587020"/>
            <a:ext cx="425467" cy="646331"/>
            <a:chOff x="1945695" y="3659582"/>
            <a:chExt cx="425467" cy="646331"/>
          </a:xfrm>
        </p:grpSpPr>
        <p:sp>
          <p:nvSpPr>
            <p:cNvPr id="5" name="Rectangle 4">
              <a:extLst>
                <a:ext uri="{FF2B5EF4-FFF2-40B4-BE49-F238E27FC236}">
                  <a16:creationId xmlns:a16="http://schemas.microsoft.com/office/drawing/2014/main" id="{4CE463C4-AD10-4355-B6E8-80FD9CE1D78D}"/>
                </a:ext>
              </a:extLst>
            </p:cNvPr>
            <p:cNvSpPr/>
            <p:nvPr/>
          </p:nvSpPr>
          <p:spPr>
            <a:xfrm>
              <a:off x="2034985" y="3859304"/>
              <a:ext cx="246888" cy="24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D7249F-E658-44D2-97D5-B394D9604D3A}"/>
                </a:ext>
              </a:extLst>
            </p:cNvPr>
            <p:cNvSpPr txBox="1"/>
            <p:nvPr/>
          </p:nvSpPr>
          <p:spPr>
            <a:xfrm>
              <a:off x="1945695" y="3659582"/>
              <a:ext cx="425467" cy="646331"/>
            </a:xfrm>
            <a:prstGeom prst="rect">
              <a:avLst/>
            </a:prstGeom>
            <a:noFill/>
          </p:spPr>
          <p:txBody>
            <a:bodyPr wrap="square" rtlCol="0">
              <a:spAutoFit/>
            </a:bodyPr>
            <a:lstStyle/>
            <a:p>
              <a:pPr algn="ctr"/>
              <a:r>
                <a:rPr lang="en-US" sz="36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3600" dirty="0">
                <a:solidFill>
                  <a:srgbClr val="C00000"/>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BA318DD1-2398-405D-91B2-2D6E3CCC3016}"/>
              </a:ext>
            </a:extLst>
          </p:cNvPr>
          <p:cNvGrpSpPr/>
          <p:nvPr/>
        </p:nvGrpSpPr>
        <p:grpSpPr>
          <a:xfrm>
            <a:off x="265015" y="1097940"/>
            <a:ext cx="425467" cy="646331"/>
            <a:chOff x="1945695" y="3659582"/>
            <a:chExt cx="425467" cy="646331"/>
          </a:xfrm>
        </p:grpSpPr>
        <p:sp>
          <p:nvSpPr>
            <p:cNvPr id="9" name="Rectangle 8">
              <a:extLst>
                <a:ext uri="{FF2B5EF4-FFF2-40B4-BE49-F238E27FC236}">
                  <a16:creationId xmlns:a16="http://schemas.microsoft.com/office/drawing/2014/main" id="{F5F650BB-757B-4C33-9997-336F5446F738}"/>
                </a:ext>
              </a:extLst>
            </p:cNvPr>
            <p:cNvSpPr/>
            <p:nvPr/>
          </p:nvSpPr>
          <p:spPr>
            <a:xfrm>
              <a:off x="2034985" y="3859304"/>
              <a:ext cx="246888" cy="24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58F5314-1493-487D-A7D1-83FFED5D8A35}"/>
                </a:ext>
              </a:extLst>
            </p:cNvPr>
            <p:cNvSpPr txBox="1"/>
            <p:nvPr/>
          </p:nvSpPr>
          <p:spPr>
            <a:xfrm>
              <a:off x="1945695" y="3659582"/>
              <a:ext cx="425467" cy="646331"/>
            </a:xfrm>
            <a:prstGeom prst="rect">
              <a:avLst/>
            </a:prstGeom>
            <a:noFill/>
          </p:spPr>
          <p:txBody>
            <a:bodyPr wrap="square" rtlCol="0">
              <a:spAutoFit/>
            </a:bodyPr>
            <a:lstStyle/>
            <a:p>
              <a:pPr algn="ctr"/>
              <a:r>
                <a:rPr lang="en-US" sz="36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3600" dirty="0">
                <a:solidFill>
                  <a:srgbClr val="C00000"/>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5DE0F132-7B3F-49E4-B5F9-38176BF5180E}"/>
              </a:ext>
            </a:extLst>
          </p:cNvPr>
          <p:cNvGrpSpPr/>
          <p:nvPr/>
        </p:nvGrpSpPr>
        <p:grpSpPr>
          <a:xfrm>
            <a:off x="265016" y="1999135"/>
            <a:ext cx="425467" cy="646331"/>
            <a:chOff x="1945695" y="3659582"/>
            <a:chExt cx="425467" cy="646331"/>
          </a:xfrm>
        </p:grpSpPr>
        <p:sp>
          <p:nvSpPr>
            <p:cNvPr id="12" name="Rectangle 11">
              <a:extLst>
                <a:ext uri="{FF2B5EF4-FFF2-40B4-BE49-F238E27FC236}">
                  <a16:creationId xmlns:a16="http://schemas.microsoft.com/office/drawing/2014/main" id="{9475900B-F124-4FA1-A376-8C3066388E49}"/>
                </a:ext>
              </a:extLst>
            </p:cNvPr>
            <p:cNvSpPr/>
            <p:nvPr/>
          </p:nvSpPr>
          <p:spPr>
            <a:xfrm>
              <a:off x="2034985" y="3859304"/>
              <a:ext cx="246888" cy="24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864635F-5394-4DB6-BFF6-D948D98F4510}"/>
                </a:ext>
              </a:extLst>
            </p:cNvPr>
            <p:cNvSpPr txBox="1"/>
            <p:nvPr/>
          </p:nvSpPr>
          <p:spPr>
            <a:xfrm>
              <a:off x="1945695" y="3659582"/>
              <a:ext cx="425467" cy="646331"/>
            </a:xfrm>
            <a:prstGeom prst="rect">
              <a:avLst/>
            </a:prstGeom>
            <a:noFill/>
          </p:spPr>
          <p:txBody>
            <a:bodyPr wrap="square" rtlCol="0">
              <a:spAutoFit/>
            </a:bodyPr>
            <a:lstStyle/>
            <a:p>
              <a:pPr algn="ctr"/>
              <a:r>
                <a:rPr lang="en-US" sz="36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3600" dirty="0">
                <a:solidFill>
                  <a:srgbClr val="C00000"/>
                </a:solidFill>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63A3529E-1ADD-4A09-AB3D-E300B1B1CA71}"/>
              </a:ext>
            </a:extLst>
          </p:cNvPr>
          <p:cNvGrpSpPr/>
          <p:nvPr/>
        </p:nvGrpSpPr>
        <p:grpSpPr>
          <a:xfrm>
            <a:off x="265015" y="2513319"/>
            <a:ext cx="425467" cy="646331"/>
            <a:chOff x="1945695" y="3659582"/>
            <a:chExt cx="425467" cy="646331"/>
          </a:xfrm>
        </p:grpSpPr>
        <p:sp>
          <p:nvSpPr>
            <p:cNvPr id="15" name="Rectangle 14">
              <a:extLst>
                <a:ext uri="{FF2B5EF4-FFF2-40B4-BE49-F238E27FC236}">
                  <a16:creationId xmlns:a16="http://schemas.microsoft.com/office/drawing/2014/main" id="{8CFFF453-69B4-41BC-80F1-58E781DC5BC0}"/>
                </a:ext>
              </a:extLst>
            </p:cNvPr>
            <p:cNvSpPr/>
            <p:nvPr/>
          </p:nvSpPr>
          <p:spPr>
            <a:xfrm>
              <a:off x="2034985" y="3859304"/>
              <a:ext cx="246888" cy="24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79EB3B-5FCF-4A86-9010-C283BD2F666B}"/>
                </a:ext>
              </a:extLst>
            </p:cNvPr>
            <p:cNvSpPr txBox="1"/>
            <p:nvPr/>
          </p:nvSpPr>
          <p:spPr>
            <a:xfrm>
              <a:off x="1945695" y="3659582"/>
              <a:ext cx="425467" cy="646331"/>
            </a:xfrm>
            <a:prstGeom prst="rect">
              <a:avLst/>
            </a:prstGeom>
            <a:noFill/>
          </p:spPr>
          <p:txBody>
            <a:bodyPr wrap="square" rtlCol="0">
              <a:spAutoFit/>
            </a:bodyPr>
            <a:lstStyle/>
            <a:p>
              <a:pPr algn="ctr"/>
              <a:r>
                <a:rPr lang="en-US" sz="36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3600" dirty="0">
                <a:solidFill>
                  <a:srgbClr val="C00000"/>
                </a:solidFill>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7C7583DA-1F7C-42F3-9CC2-794C90458EFF}"/>
              </a:ext>
            </a:extLst>
          </p:cNvPr>
          <p:cNvGrpSpPr/>
          <p:nvPr/>
        </p:nvGrpSpPr>
        <p:grpSpPr>
          <a:xfrm>
            <a:off x="265014" y="4711486"/>
            <a:ext cx="425467" cy="646331"/>
            <a:chOff x="1945695" y="3659582"/>
            <a:chExt cx="425467" cy="646331"/>
          </a:xfrm>
        </p:grpSpPr>
        <p:sp>
          <p:nvSpPr>
            <p:cNvPr id="18" name="Rectangle 17">
              <a:extLst>
                <a:ext uri="{FF2B5EF4-FFF2-40B4-BE49-F238E27FC236}">
                  <a16:creationId xmlns:a16="http://schemas.microsoft.com/office/drawing/2014/main" id="{F1E35B22-38EC-4C60-A504-243AE99B47E7}"/>
                </a:ext>
              </a:extLst>
            </p:cNvPr>
            <p:cNvSpPr/>
            <p:nvPr/>
          </p:nvSpPr>
          <p:spPr>
            <a:xfrm>
              <a:off x="2034985" y="3859304"/>
              <a:ext cx="246888" cy="24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8E7EE03-D5EC-4561-A8FD-8067784F92BB}"/>
                </a:ext>
              </a:extLst>
            </p:cNvPr>
            <p:cNvSpPr txBox="1"/>
            <p:nvPr/>
          </p:nvSpPr>
          <p:spPr>
            <a:xfrm>
              <a:off x="1945695" y="3659582"/>
              <a:ext cx="425467" cy="646331"/>
            </a:xfrm>
            <a:prstGeom prst="rect">
              <a:avLst/>
            </a:prstGeom>
            <a:noFill/>
          </p:spPr>
          <p:txBody>
            <a:bodyPr wrap="square" rtlCol="0">
              <a:spAutoFit/>
            </a:bodyPr>
            <a:lstStyle/>
            <a:p>
              <a:pPr algn="ctr"/>
              <a:r>
                <a:rPr lang="en-US" sz="36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3600" dirty="0">
                <a:solidFill>
                  <a:srgbClr val="C00000"/>
                </a:solidFill>
                <a:latin typeface="Times New Roman" panose="02020603050405020304" pitchFamily="18"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01077F1F-3286-485A-9934-21B5805FC53A}"/>
              </a:ext>
            </a:extLst>
          </p:cNvPr>
          <p:cNvGrpSpPr/>
          <p:nvPr/>
        </p:nvGrpSpPr>
        <p:grpSpPr>
          <a:xfrm>
            <a:off x="265014" y="3031212"/>
            <a:ext cx="425467" cy="646331"/>
            <a:chOff x="1945695" y="3659582"/>
            <a:chExt cx="425467" cy="646331"/>
          </a:xfrm>
        </p:grpSpPr>
        <p:sp>
          <p:nvSpPr>
            <p:cNvPr id="24" name="Rectangle 23">
              <a:extLst>
                <a:ext uri="{FF2B5EF4-FFF2-40B4-BE49-F238E27FC236}">
                  <a16:creationId xmlns:a16="http://schemas.microsoft.com/office/drawing/2014/main" id="{F78B419F-B012-48DF-A9D6-2799ABC9F8C2}"/>
                </a:ext>
              </a:extLst>
            </p:cNvPr>
            <p:cNvSpPr/>
            <p:nvPr/>
          </p:nvSpPr>
          <p:spPr>
            <a:xfrm>
              <a:off x="2034985" y="3859304"/>
              <a:ext cx="246888" cy="2468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3966D6D-FFAF-41CB-9021-DA13F1214EED}"/>
                </a:ext>
              </a:extLst>
            </p:cNvPr>
            <p:cNvSpPr txBox="1"/>
            <p:nvPr/>
          </p:nvSpPr>
          <p:spPr>
            <a:xfrm>
              <a:off x="1945695" y="3659582"/>
              <a:ext cx="425467" cy="646331"/>
            </a:xfrm>
            <a:prstGeom prst="rect">
              <a:avLst/>
            </a:prstGeom>
            <a:noFill/>
          </p:spPr>
          <p:txBody>
            <a:bodyPr wrap="square" rtlCol="0">
              <a:spAutoFit/>
            </a:bodyPr>
            <a:lstStyle/>
            <a:p>
              <a:pPr algn="ctr"/>
              <a:r>
                <a:rPr lang="en-US" sz="36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3600" dirty="0">
                <a:solidFill>
                  <a:srgbClr val="C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69712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p:txBody>
          <a:bodyPr/>
          <a:lstStyle/>
          <a:p>
            <a:r>
              <a:rPr lang="en-US" dirty="0"/>
              <a:t>Future Work </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p:txBody>
          <a:bodyPr/>
          <a:lstStyle/>
          <a:p>
            <a:r>
              <a:rPr lang="en-US" sz="2400" dirty="0"/>
              <a:t>Tech LEF files</a:t>
            </a:r>
          </a:p>
          <a:p>
            <a:pPr lvl="1"/>
            <a:r>
              <a:rPr lang="en-US" sz="2000" dirty="0"/>
              <a:t>Research .techlef files more and determine if script needs to account for these</a:t>
            </a:r>
          </a:p>
          <a:p>
            <a:r>
              <a:rPr lang="en-US" sz="2400" dirty="0"/>
              <a:t>CONFIG file for parameters and help menu options</a:t>
            </a:r>
          </a:p>
          <a:p>
            <a:r>
              <a:rPr lang="en-US" sz="2400" dirty="0"/>
              <a:t>Improve code readability</a:t>
            </a:r>
          </a:p>
          <a:p>
            <a:pPr lvl="1"/>
            <a:r>
              <a:rPr lang="en-US" sz="2000" dirty="0"/>
              <a:t>Add block comments above classes/methods</a:t>
            </a:r>
          </a:p>
          <a:p>
            <a:pPr lvl="1"/>
            <a:r>
              <a:rPr lang="en-US" sz="2000" dirty="0"/>
              <a:t>TODO statements in code</a:t>
            </a:r>
          </a:p>
          <a:p>
            <a:r>
              <a:rPr lang="en-US" sz="2400" dirty="0"/>
              <a:t>Error files should indicate where an error originates in the script code</a:t>
            </a:r>
          </a:p>
          <a:p>
            <a:pPr lvl="1"/>
            <a:r>
              <a:rPr lang="en-US" sz="2000" dirty="0"/>
              <a:t>Add strings of stack traceback calls to error arrays</a:t>
            </a:r>
          </a:p>
          <a:p>
            <a:r>
              <a:rPr lang="en-US" sz="2400" dirty="0"/>
              <a:t>LEF-LIB Comparison</a:t>
            </a:r>
          </a:p>
          <a:p>
            <a:pPr lvl="1"/>
            <a:r>
              <a:rPr lang="en-US" sz="2000" dirty="0"/>
              <a:t>Script currently compares SIZE in LEF with AREA in LIB, for each cell</a:t>
            </a:r>
          </a:p>
          <a:p>
            <a:pPr lvl="1"/>
            <a:r>
              <a:rPr lang="en-US" sz="2000" dirty="0"/>
              <a:t>Script currently compares pin properties between LEF and LIB files</a:t>
            </a:r>
          </a:p>
          <a:p>
            <a:pPr lvl="2"/>
            <a:r>
              <a:rPr lang="en-US" sz="1600" dirty="0"/>
              <a:t>Need to determine which specific pin properties</a:t>
            </a:r>
          </a:p>
          <a:p>
            <a:pPr lvl="1"/>
            <a:r>
              <a:rPr lang="en-US" sz="2000" dirty="0"/>
              <a:t>Use LEF/DEF Manual to determine what other info between LEF-LIB files needs comparison</a:t>
            </a:r>
          </a:p>
          <a:p>
            <a:r>
              <a:rPr lang="en-US" sz="2400" dirty="0"/>
              <a:t>SIZE values in cell macros need to be multiples of SIZE values in SITE statement</a:t>
            </a:r>
          </a:p>
          <a:p>
            <a:pPr lvl="1"/>
            <a:r>
              <a:rPr lang="en-US" sz="2000" dirty="0"/>
              <a:t>Enable script to ensure this constraint is satisfied</a:t>
            </a:r>
          </a:p>
        </p:txBody>
      </p:sp>
    </p:spTree>
    <p:extLst>
      <p:ext uri="{BB962C8B-B14F-4D97-AF65-F5344CB8AC3E}">
        <p14:creationId xmlns:p14="http://schemas.microsoft.com/office/powerpoint/2010/main" val="2106074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p:txBody>
          <a:bodyPr/>
          <a:lstStyle/>
          <a:p>
            <a:r>
              <a:rPr lang="en-US" dirty="0"/>
              <a:t>Future Work - Cell VIA OBS layers</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p:txBody>
          <a:bodyPr/>
          <a:lstStyle/>
          <a:p>
            <a:pPr algn="just"/>
            <a:r>
              <a:rPr lang="en-US" sz="2400" dirty="0"/>
              <a:t>4/13 Email</a:t>
            </a:r>
          </a:p>
          <a:p>
            <a:pPr lvl="1" algn="just"/>
            <a:r>
              <a:rPr lang="en-US" sz="2000" dirty="0">
                <a:latin typeface="JKOMN L+ Courier"/>
              </a:rPr>
              <a:t>s22sc7tcustom</a:t>
            </a:r>
            <a:r>
              <a:rPr lang="en-US" sz="2000" dirty="0"/>
              <a:t> cells are missing </a:t>
            </a:r>
            <a:r>
              <a:rPr lang="en-US" sz="2000" dirty="0">
                <a:latin typeface="JKOMN L+ Courier"/>
              </a:rPr>
              <a:t>VIA1 OBS</a:t>
            </a:r>
            <a:r>
              <a:rPr lang="en-US" sz="2000" dirty="0"/>
              <a:t> layers</a:t>
            </a:r>
          </a:p>
          <a:p>
            <a:pPr lvl="2" algn="just"/>
            <a:r>
              <a:rPr lang="en-US" sz="1600" dirty="0"/>
              <a:t>Causes Innovus to route metals too close to internal metals</a:t>
            </a:r>
          </a:p>
          <a:p>
            <a:pPr lvl="1" algn="just"/>
            <a:r>
              <a:rPr lang="en-US" sz="2000" dirty="0"/>
              <a:t>LEFs updated to 1.0.18</a:t>
            </a:r>
          </a:p>
          <a:p>
            <a:pPr lvl="2" algn="just"/>
            <a:r>
              <a:rPr lang="en-US" sz="1600" dirty="0"/>
              <a:t>Solved the </a:t>
            </a:r>
            <a:r>
              <a:rPr lang="en-US" sz="1600" dirty="0">
                <a:latin typeface="JKOMN L+ Courier"/>
              </a:rPr>
              <a:t>VIA1</a:t>
            </a:r>
            <a:r>
              <a:rPr lang="en-US" sz="1600" dirty="0"/>
              <a:t> issue</a:t>
            </a:r>
          </a:p>
          <a:p>
            <a:pPr lvl="2" algn="just"/>
            <a:r>
              <a:rPr lang="en-US" sz="1600" dirty="0">
                <a:latin typeface="JKOMN L+ Courier"/>
              </a:rPr>
              <a:t>VIA2</a:t>
            </a:r>
            <a:r>
              <a:rPr lang="en-US" sz="1600" dirty="0"/>
              <a:t> DRC M3.S.8 spacing errors still exist</a:t>
            </a:r>
          </a:p>
          <a:p>
            <a:pPr lvl="2" algn="just"/>
            <a:r>
              <a:rPr lang="en-US" sz="1600" dirty="0"/>
              <a:t>Need to update cell LEFs to have </a:t>
            </a:r>
            <a:r>
              <a:rPr lang="en-US" sz="1600" dirty="0">
                <a:latin typeface="JKOMN L+ Courier"/>
              </a:rPr>
              <a:t>VIA2 OBS</a:t>
            </a:r>
            <a:r>
              <a:rPr lang="en-US" sz="1600" dirty="0"/>
              <a:t> also</a:t>
            </a:r>
          </a:p>
          <a:p>
            <a:pPr lvl="1" algn="just"/>
            <a:r>
              <a:rPr lang="en-US" sz="2000" dirty="0">
                <a:latin typeface="JKOMN L+ Courier"/>
              </a:rPr>
              <a:t>s22sc7tcustom</a:t>
            </a:r>
            <a:r>
              <a:rPr lang="en-US" sz="2000" dirty="0"/>
              <a:t> updated to 1.0.19</a:t>
            </a:r>
          </a:p>
          <a:p>
            <a:pPr lvl="2" algn="just"/>
            <a:r>
              <a:rPr lang="en-US" sz="1600" dirty="0"/>
              <a:t>Fixed issue by adding </a:t>
            </a:r>
            <a:r>
              <a:rPr lang="en-US" sz="1600" dirty="0">
                <a:latin typeface="JKOMN L+ Courier"/>
              </a:rPr>
              <a:t>OBS</a:t>
            </a:r>
            <a:r>
              <a:rPr lang="en-US" sz="1600" dirty="0"/>
              <a:t> layer for </a:t>
            </a:r>
            <a:r>
              <a:rPr lang="en-US" sz="1600" dirty="0">
                <a:latin typeface="JKOMN L+ Courier"/>
              </a:rPr>
              <a:t>VIA1</a:t>
            </a:r>
            <a:r>
              <a:rPr lang="en-US" sz="1600" dirty="0"/>
              <a:t> and </a:t>
            </a:r>
            <a:r>
              <a:rPr lang="en-US" sz="1600" dirty="0">
                <a:latin typeface="JKOMN L+ Courier"/>
              </a:rPr>
              <a:t>VIA2</a:t>
            </a:r>
            <a:endParaRPr lang="en-US" sz="1600" dirty="0"/>
          </a:p>
          <a:p>
            <a:r>
              <a:rPr lang="en-US" sz="2400" dirty="0"/>
              <a:t>4/25 Email</a:t>
            </a:r>
          </a:p>
          <a:p>
            <a:pPr lvl="1" algn="just"/>
            <a:r>
              <a:rPr lang="en-US" sz="2000" dirty="0"/>
              <a:t>Most of the errors went away but many of the custom cells do not have </a:t>
            </a:r>
            <a:r>
              <a:rPr lang="en-US" sz="2000" dirty="0">
                <a:latin typeface="JKOMN L+ Courier"/>
              </a:rPr>
              <a:t>OBS</a:t>
            </a:r>
            <a:r>
              <a:rPr lang="en-US" sz="2000" dirty="0"/>
              <a:t> layers on all the </a:t>
            </a:r>
            <a:r>
              <a:rPr lang="en-US" sz="2000" dirty="0">
                <a:latin typeface="JKOMN L+ Courier"/>
              </a:rPr>
              <a:t>VIA</a:t>
            </a:r>
            <a:r>
              <a:rPr lang="en-US" sz="2000" dirty="0"/>
              <a:t>s</a:t>
            </a:r>
          </a:p>
          <a:p>
            <a:pPr lvl="1" algn="just"/>
            <a:r>
              <a:rPr lang="en-US" sz="2000" dirty="0"/>
              <a:t>Example cell: </a:t>
            </a:r>
            <a:r>
              <a:rPr lang="en-US" sz="2000" dirty="0">
                <a:latin typeface="JKOMN L+ Courier"/>
              </a:rPr>
              <a:t>s22sc7tcustom_fsdprbqm4_y4_svt30_2</a:t>
            </a:r>
            <a:r>
              <a:rPr lang="en-US" sz="2000" dirty="0"/>
              <a:t> is missing </a:t>
            </a:r>
            <a:r>
              <a:rPr lang="en-US" sz="2000" dirty="0">
                <a:latin typeface="JKOMN L+ Courier"/>
              </a:rPr>
              <a:t>VIA1 OBS </a:t>
            </a:r>
            <a:r>
              <a:rPr lang="en-US" sz="2000" dirty="0"/>
              <a:t>layer on some of the </a:t>
            </a:r>
            <a:r>
              <a:rPr lang="en-US" sz="2000" dirty="0">
                <a:latin typeface="JKOMN L+ Courier"/>
              </a:rPr>
              <a:t>VIA1</a:t>
            </a:r>
            <a:r>
              <a:rPr lang="en-US" sz="2000" dirty="0"/>
              <a:t>s</a:t>
            </a:r>
          </a:p>
          <a:p>
            <a:pPr lvl="2" algn="just"/>
            <a:r>
              <a:rPr lang="en-US" sz="1600" dirty="0"/>
              <a:t>Causes the following error: </a:t>
            </a:r>
            <a:r>
              <a:rPr lang="en-US" sz="1200" dirty="0">
                <a:latin typeface="JKOMN L+ Courier"/>
              </a:rPr>
              <a:t>VIA1.S.1</a:t>
            </a:r>
            <a:endParaRPr lang="en-US" sz="1600" dirty="0">
              <a:latin typeface="JKOMN L+ Courier"/>
            </a:endParaRPr>
          </a:p>
          <a:p>
            <a:pPr lvl="1" algn="just"/>
            <a:r>
              <a:rPr lang="en-US" sz="2000" dirty="0"/>
              <a:t>Ensure that cells have all </a:t>
            </a:r>
            <a:r>
              <a:rPr lang="en-US" sz="2000" dirty="0">
                <a:latin typeface="JKOMN L+ Courier"/>
              </a:rPr>
              <a:t>VIA</a:t>
            </a:r>
            <a:r>
              <a:rPr lang="en-US" sz="2000" dirty="0"/>
              <a:t> </a:t>
            </a:r>
            <a:r>
              <a:rPr lang="en-US" sz="2000" dirty="0">
                <a:latin typeface="JKOMN L+ Courier"/>
              </a:rPr>
              <a:t>OBS</a:t>
            </a:r>
            <a:r>
              <a:rPr lang="en-US" sz="2000" dirty="0"/>
              <a:t> layers, or this could cause errors for everyone</a:t>
            </a:r>
          </a:p>
          <a:p>
            <a:r>
              <a:rPr lang="en-US" sz="2400" dirty="0"/>
              <a:t>Enable script to ensure that all cell </a:t>
            </a:r>
            <a:r>
              <a:rPr lang="en-US" sz="2400" dirty="0">
                <a:latin typeface="JKOMN L+ Courier"/>
              </a:rPr>
              <a:t>VIAS</a:t>
            </a:r>
            <a:r>
              <a:rPr lang="en-US" sz="2400" dirty="0"/>
              <a:t> have </a:t>
            </a:r>
            <a:r>
              <a:rPr lang="en-US" sz="2400" dirty="0">
                <a:latin typeface="JKOMN L+ Courier"/>
              </a:rPr>
              <a:t>OBS</a:t>
            </a:r>
            <a:r>
              <a:rPr lang="en-US" sz="2400" dirty="0"/>
              <a:t> layers associated with them</a:t>
            </a:r>
          </a:p>
        </p:txBody>
      </p:sp>
    </p:spTree>
    <p:extLst>
      <p:ext uri="{BB962C8B-B14F-4D97-AF65-F5344CB8AC3E}">
        <p14:creationId xmlns:p14="http://schemas.microsoft.com/office/powerpoint/2010/main" val="2287294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p:txBody>
          <a:bodyPr/>
          <a:lstStyle/>
          <a:p>
            <a:r>
              <a:rPr lang="en-US" dirty="0"/>
              <a:t>Future Work - SOURCE USER Syntax</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a:xfrm>
            <a:off x="324463" y="681036"/>
            <a:ext cx="7648865" cy="5798422"/>
          </a:xfrm>
        </p:spPr>
        <p:txBody>
          <a:bodyPr/>
          <a:lstStyle/>
          <a:p>
            <a:r>
              <a:rPr lang="en-US" sz="2400" dirty="0"/>
              <a:t>scs8ls_lpflow_s8p.lef</a:t>
            </a:r>
          </a:p>
          <a:p>
            <a:pPr lvl="1"/>
            <a:r>
              <a:rPr lang="en-US" sz="2000" dirty="0"/>
              <a:t>LEF/DEF syntax v5.5</a:t>
            </a:r>
          </a:p>
          <a:p>
            <a:pPr lvl="1"/>
            <a:r>
              <a:rPr lang="en-US" sz="2000" dirty="0"/>
              <a:t>Each macro specifies a SOURCE property</a:t>
            </a:r>
          </a:p>
          <a:p>
            <a:r>
              <a:rPr lang="en-US" sz="2400" dirty="0"/>
              <a:t>LEF/DEF language reference v5.7, v5.8</a:t>
            </a:r>
          </a:p>
          <a:p>
            <a:pPr lvl="1"/>
            <a:r>
              <a:rPr lang="en-US" sz="2000" dirty="0"/>
              <a:t>SOURCE property not part of LEF syntax</a:t>
            </a:r>
          </a:p>
          <a:p>
            <a:pPr lvl="1"/>
            <a:r>
              <a:rPr lang="en-US" sz="2000" dirty="0"/>
              <a:t>Only part of DEF syntax</a:t>
            </a:r>
          </a:p>
          <a:p>
            <a:r>
              <a:rPr lang="en-US" sz="2400" dirty="0"/>
              <a:t>DEF Syntax:</a:t>
            </a:r>
            <a:endParaRPr lang="en-US" sz="2000" dirty="0"/>
          </a:p>
          <a:p>
            <a:pPr lvl="1"/>
            <a:r>
              <a:rPr lang="en-US" sz="2000" dirty="0"/>
              <a:t>SOURCE specifies source of component</a:t>
            </a:r>
          </a:p>
          <a:p>
            <a:pPr lvl="1"/>
            <a:r>
              <a:rPr lang="en-US" sz="2000" dirty="0"/>
              <a:t>USER specifies component is generated by user</a:t>
            </a:r>
          </a:p>
          <a:p>
            <a:r>
              <a:rPr lang="en-US" sz="2400" dirty="0"/>
              <a:t>LEF QA Script</a:t>
            </a:r>
          </a:p>
          <a:p>
            <a:pPr lvl="1"/>
            <a:r>
              <a:rPr lang="en-US" sz="2000" dirty="0"/>
              <a:t>Includes SOURCE as one of the possible LEF syntax keywords</a:t>
            </a:r>
          </a:p>
          <a:p>
            <a:pPr lvl="1"/>
            <a:r>
              <a:rPr lang="en-US" sz="2000" dirty="0"/>
              <a:t>Doesn’t throw errors when SOURCE is included in LEF files</a:t>
            </a:r>
          </a:p>
          <a:p>
            <a:r>
              <a:rPr lang="en-US" sz="2400" dirty="0"/>
              <a:t>Need to do further research and determine scope of this problem</a:t>
            </a:r>
          </a:p>
        </p:txBody>
      </p:sp>
      <p:pic>
        <p:nvPicPr>
          <p:cNvPr id="9" name="Picture 8">
            <a:extLst>
              <a:ext uri="{FF2B5EF4-FFF2-40B4-BE49-F238E27FC236}">
                <a16:creationId xmlns:a16="http://schemas.microsoft.com/office/drawing/2014/main" id="{CD847EBE-2679-4215-A736-FA76C3BEBCF4}"/>
              </a:ext>
            </a:extLst>
          </p:cNvPr>
          <p:cNvPicPr>
            <a:picLocks noChangeAspect="1"/>
          </p:cNvPicPr>
          <p:nvPr/>
        </p:nvPicPr>
        <p:blipFill rotWithShape="1">
          <a:blip r:embed="rId3"/>
          <a:srcRect b="25529"/>
          <a:stretch/>
        </p:blipFill>
        <p:spPr>
          <a:xfrm>
            <a:off x="8093864" y="681036"/>
            <a:ext cx="3773671" cy="5709932"/>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C8829A32-630A-4C4A-9FF1-9E6879763E15}"/>
                  </a:ext>
                </a:extLst>
              </p14:cNvPr>
              <p14:cNvContentPartPr/>
              <p14:nvPr/>
            </p14:nvContentPartPr>
            <p14:xfrm>
              <a:off x="3450879" y="1247965"/>
              <a:ext cx="4531680" cy="671400"/>
            </p14:xfrm>
          </p:contentPart>
        </mc:Choice>
        <mc:Fallback xmlns="">
          <p:pic>
            <p:nvPicPr>
              <p:cNvPr id="11" name="Ink 10">
                <a:extLst>
                  <a:ext uri="{FF2B5EF4-FFF2-40B4-BE49-F238E27FC236}">
                    <a16:creationId xmlns:a16="http://schemas.microsoft.com/office/drawing/2014/main" id="{C8829A32-630A-4C4A-9FF1-9E6879763E15}"/>
                  </a:ext>
                </a:extLst>
              </p:cNvPr>
              <p:cNvPicPr/>
              <p:nvPr/>
            </p:nvPicPr>
            <p:blipFill>
              <a:blip r:embed="rId6"/>
              <a:stretch>
                <a:fillRect/>
              </a:stretch>
            </p:blipFill>
            <p:spPr>
              <a:xfrm>
                <a:off x="3432879" y="1229965"/>
                <a:ext cx="4567320" cy="707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D0EDA16-5662-4403-BBA3-FDC20B53B630}"/>
                  </a:ext>
                </a:extLst>
              </p14:cNvPr>
              <p14:cNvContentPartPr/>
              <p14:nvPr/>
            </p14:nvContentPartPr>
            <p14:xfrm>
              <a:off x="7786719" y="1730005"/>
              <a:ext cx="271080" cy="207360"/>
            </p14:xfrm>
          </p:contentPart>
        </mc:Choice>
        <mc:Fallback xmlns="">
          <p:pic>
            <p:nvPicPr>
              <p:cNvPr id="12" name="Ink 11">
                <a:extLst>
                  <a:ext uri="{FF2B5EF4-FFF2-40B4-BE49-F238E27FC236}">
                    <a16:creationId xmlns:a16="http://schemas.microsoft.com/office/drawing/2014/main" id="{9D0EDA16-5662-4403-BBA3-FDC20B53B630}"/>
                  </a:ext>
                </a:extLst>
              </p:cNvPr>
              <p:cNvPicPr/>
              <p:nvPr/>
            </p:nvPicPr>
            <p:blipFill>
              <a:blip r:embed="rId8"/>
              <a:stretch>
                <a:fillRect/>
              </a:stretch>
            </p:blipFill>
            <p:spPr>
              <a:xfrm>
                <a:off x="7768719" y="1712005"/>
                <a:ext cx="306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7F460EE-AB8A-477A-8C84-F4A693E6B575}"/>
                  </a:ext>
                </a:extLst>
              </p14:cNvPr>
              <p14:cNvContentPartPr/>
              <p14:nvPr/>
            </p14:nvContentPartPr>
            <p14:xfrm>
              <a:off x="7794279" y="1936645"/>
              <a:ext cx="268200" cy="155880"/>
            </p14:xfrm>
          </p:contentPart>
        </mc:Choice>
        <mc:Fallback xmlns="">
          <p:pic>
            <p:nvPicPr>
              <p:cNvPr id="14" name="Ink 13">
                <a:extLst>
                  <a:ext uri="{FF2B5EF4-FFF2-40B4-BE49-F238E27FC236}">
                    <a16:creationId xmlns:a16="http://schemas.microsoft.com/office/drawing/2014/main" id="{B7F460EE-AB8A-477A-8C84-F4A693E6B575}"/>
                  </a:ext>
                </a:extLst>
              </p:cNvPr>
              <p:cNvPicPr/>
              <p:nvPr/>
            </p:nvPicPr>
            <p:blipFill>
              <a:blip r:embed="rId10"/>
              <a:stretch>
                <a:fillRect/>
              </a:stretch>
            </p:blipFill>
            <p:spPr>
              <a:xfrm>
                <a:off x="7776303" y="1918645"/>
                <a:ext cx="303792"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CCCB5B41-CE44-42B6-BA38-9BC99991F7C5}"/>
                  </a:ext>
                </a:extLst>
              </p14:cNvPr>
              <p14:cNvContentPartPr/>
              <p14:nvPr/>
            </p14:nvContentPartPr>
            <p14:xfrm>
              <a:off x="5564439" y="1591045"/>
              <a:ext cx="2408760" cy="1841760"/>
            </p14:xfrm>
          </p:contentPart>
        </mc:Choice>
        <mc:Fallback xmlns="">
          <p:pic>
            <p:nvPicPr>
              <p:cNvPr id="16" name="Ink 15">
                <a:extLst>
                  <a:ext uri="{FF2B5EF4-FFF2-40B4-BE49-F238E27FC236}">
                    <a16:creationId xmlns:a16="http://schemas.microsoft.com/office/drawing/2014/main" id="{CCCB5B41-CE44-42B6-BA38-9BC99991F7C5}"/>
                  </a:ext>
                </a:extLst>
              </p:cNvPr>
              <p:cNvPicPr/>
              <p:nvPr/>
            </p:nvPicPr>
            <p:blipFill>
              <a:blip r:embed="rId12"/>
              <a:stretch>
                <a:fillRect/>
              </a:stretch>
            </p:blipFill>
            <p:spPr>
              <a:xfrm>
                <a:off x="5546436" y="1573045"/>
                <a:ext cx="2444405" cy="187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0414896D-C051-4AD0-BA53-2027A37F5EE0}"/>
                  </a:ext>
                </a:extLst>
              </p14:cNvPr>
              <p14:cNvContentPartPr/>
              <p14:nvPr/>
            </p14:nvContentPartPr>
            <p14:xfrm>
              <a:off x="7784559" y="3219325"/>
              <a:ext cx="228600" cy="192240"/>
            </p14:xfrm>
          </p:contentPart>
        </mc:Choice>
        <mc:Fallback xmlns="">
          <p:pic>
            <p:nvPicPr>
              <p:cNvPr id="18" name="Ink 17">
                <a:extLst>
                  <a:ext uri="{FF2B5EF4-FFF2-40B4-BE49-F238E27FC236}">
                    <a16:creationId xmlns:a16="http://schemas.microsoft.com/office/drawing/2014/main" id="{0414896D-C051-4AD0-BA53-2027A37F5EE0}"/>
                  </a:ext>
                </a:extLst>
              </p:cNvPr>
              <p:cNvPicPr/>
              <p:nvPr/>
            </p:nvPicPr>
            <p:blipFill>
              <a:blip r:embed="rId14"/>
              <a:stretch>
                <a:fillRect/>
              </a:stretch>
            </p:blipFill>
            <p:spPr>
              <a:xfrm>
                <a:off x="7766559" y="3201325"/>
                <a:ext cx="264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2C29C713-6354-4618-86E4-D889D4AB895C}"/>
                  </a:ext>
                </a:extLst>
              </p14:cNvPr>
              <p14:cNvContentPartPr/>
              <p14:nvPr/>
            </p14:nvContentPartPr>
            <p14:xfrm>
              <a:off x="7776279" y="3401845"/>
              <a:ext cx="227520" cy="165960"/>
            </p14:xfrm>
          </p:contentPart>
        </mc:Choice>
        <mc:Fallback xmlns="">
          <p:pic>
            <p:nvPicPr>
              <p:cNvPr id="19" name="Ink 18">
                <a:extLst>
                  <a:ext uri="{FF2B5EF4-FFF2-40B4-BE49-F238E27FC236}">
                    <a16:creationId xmlns:a16="http://schemas.microsoft.com/office/drawing/2014/main" id="{2C29C713-6354-4618-86E4-D889D4AB895C}"/>
                  </a:ext>
                </a:extLst>
              </p:cNvPr>
              <p:cNvPicPr/>
              <p:nvPr/>
            </p:nvPicPr>
            <p:blipFill>
              <a:blip r:embed="rId16"/>
              <a:stretch>
                <a:fillRect/>
              </a:stretch>
            </p:blipFill>
            <p:spPr>
              <a:xfrm>
                <a:off x="7758279" y="3383845"/>
                <a:ext cx="263160" cy="201600"/>
              </a:xfrm>
              <a:prstGeom prst="rect">
                <a:avLst/>
              </a:prstGeom>
            </p:spPr>
          </p:pic>
        </mc:Fallback>
      </mc:AlternateContent>
    </p:spTree>
    <p:extLst>
      <p:ext uri="{BB962C8B-B14F-4D97-AF65-F5344CB8AC3E}">
        <p14:creationId xmlns:p14="http://schemas.microsoft.com/office/powerpoint/2010/main" val="215503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37649-FCF1-48F9-BD18-75B435AC8103}"/>
              </a:ext>
            </a:extLst>
          </p:cNvPr>
          <p:cNvSpPr>
            <a:spLocks noGrp="1"/>
          </p:cNvSpPr>
          <p:nvPr>
            <p:ph idx="1"/>
          </p:nvPr>
        </p:nvSpPr>
        <p:spPr/>
        <p:txBody>
          <a:bodyPr/>
          <a:lstStyle/>
          <a:p>
            <a:r>
              <a:rPr lang="en-US" dirty="0"/>
              <a:t>Background</a:t>
            </a:r>
          </a:p>
          <a:p>
            <a:r>
              <a:rPr lang="en-US" dirty="0"/>
              <a:t>Prior Work</a:t>
            </a:r>
          </a:p>
          <a:p>
            <a:r>
              <a:rPr lang="en-US" dirty="0"/>
              <a:t>Problems &amp; Goals</a:t>
            </a:r>
          </a:p>
          <a:p>
            <a:r>
              <a:rPr lang="en-US" dirty="0"/>
              <a:t>Improvements</a:t>
            </a:r>
          </a:p>
          <a:p>
            <a:r>
              <a:rPr lang="en-US" dirty="0"/>
              <a:t>Future Work</a:t>
            </a:r>
          </a:p>
          <a:p>
            <a:r>
              <a:rPr lang="en-US" dirty="0"/>
              <a:t>Conclusion</a:t>
            </a:r>
          </a:p>
        </p:txBody>
      </p:sp>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lIns="91440" tIns="45720" rIns="91440" bIns="45720" anchor="t"/>
          <a:lstStyle/>
          <a:p>
            <a:r>
              <a:rPr lang="en-US">
                <a:latin typeface="Cambria"/>
                <a:ea typeface="Cambria"/>
              </a:rPr>
              <a:t>Outline</a:t>
            </a:r>
            <a:endParaRPr lang="en-US"/>
          </a:p>
        </p:txBody>
      </p:sp>
    </p:spTree>
    <p:extLst>
      <p:ext uri="{BB962C8B-B14F-4D97-AF65-F5344CB8AC3E}">
        <p14:creationId xmlns:p14="http://schemas.microsoft.com/office/powerpoint/2010/main" val="3541007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E7195-D026-4F99-85E9-F7D06171BFA1}"/>
              </a:ext>
            </a:extLst>
          </p:cNvPr>
          <p:cNvSpPr>
            <a:spLocks noGrp="1"/>
          </p:cNvSpPr>
          <p:nvPr>
            <p:ph type="body" sz="quarter" idx="14"/>
          </p:nvPr>
        </p:nvSpPr>
        <p:spPr/>
        <p:txBody>
          <a:bodyPr/>
          <a:lstStyle/>
          <a:p>
            <a:r>
              <a:rPr lang="en-US" dirty="0"/>
              <a:t>Future Work - SI</a:t>
            </a:r>
            <a:r>
              <a:rPr lang="en-US" baseline="30000" dirty="0"/>
              <a:t>2</a:t>
            </a:r>
            <a:r>
              <a:rPr lang="en-US" dirty="0"/>
              <a:t> LEF/DEF APIs</a:t>
            </a:r>
          </a:p>
        </p:txBody>
      </p:sp>
      <p:sp>
        <p:nvSpPr>
          <p:cNvPr id="7" name="Content Placeholder 6">
            <a:extLst>
              <a:ext uri="{FF2B5EF4-FFF2-40B4-BE49-F238E27FC236}">
                <a16:creationId xmlns:a16="http://schemas.microsoft.com/office/drawing/2014/main" id="{CE8E083A-1D47-45D4-936C-3F4E200F1438}"/>
              </a:ext>
            </a:extLst>
          </p:cNvPr>
          <p:cNvSpPr>
            <a:spLocks noGrp="1"/>
          </p:cNvSpPr>
          <p:nvPr>
            <p:ph idx="1"/>
          </p:nvPr>
        </p:nvSpPr>
        <p:spPr/>
        <p:txBody>
          <a:bodyPr/>
          <a:lstStyle/>
          <a:p>
            <a:r>
              <a:rPr lang="en-US" sz="2400" dirty="0"/>
              <a:t>Silicon Integration Initiative (SI</a:t>
            </a:r>
            <a:r>
              <a:rPr lang="en-US" sz="2400" baseline="30000" dirty="0"/>
              <a:t>2</a:t>
            </a:r>
            <a:r>
              <a:rPr lang="en-US" sz="2400" dirty="0"/>
              <a:t>)</a:t>
            </a:r>
          </a:p>
          <a:p>
            <a:pPr lvl="1"/>
            <a:r>
              <a:rPr lang="en-US" sz="2000" dirty="0"/>
              <a:t>Formerly CAD Framework Initiative (CFI)</a:t>
            </a:r>
          </a:p>
          <a:p>
            <a:pPr lvl="1"/>
            <a:r>
              <a:rPr lang="en-US" sz="2000" dirty="0"/>
              <a:t>Non-profit consortium of semiconductor, systems, EDA, and manufacturing companies</a:t>
            </a:r>
          </a:p>
          <a:p>
            <a:pPr lvl="1"/>
            <a:r>
              <a:rPr lang="en-US" sz="2000" dirty="0">
                <a:hlinkClick r:id="rId3"/>
              </a:rPr>
              <a:t>https://si2.org/</a:t>
            </a:r>
            <a:endParaRPr lang="en-US" sz="2000" dirty="0"/>
          </a:p>
          <a:p>
            <a:pPr lvl="1"/>
            <a:r>
              <a:rPr lang="en-US" sz="2000" dirty="0"/>
              <a:t>Distributes LEF/DEF APIs in C/C++</a:t>
            </a:r>
          </a:p>
          <a:p>
            <a:r>
              <a:rPr lang="en-US" sz="2400" dirty="0"/>
              <a:t>LEF/DEF APIs</a:t>
            </a:r>
          </a:p>
          <a:p>
            <a:pPr lvl="1"/>
            <a:r>
              <a:rPr lang="en-US" sz="2000" dirty="0"/>
              <a:t>Created and updated by Cadence</a:t>
            </a:r>
          </a:p>
          <a:p>
            <a:pPr lvl="1"/>
            <a:r>
              <a:rPr lang="en-US" sz="2000" dirty="0"/>
              <a:t>Used to read, write, and manipulate LEF/DEF files</a:t>
            </a:r>
          </a:p>
          <a:p>
            <a:pPr lvl="1"/>
            <a:r>
              <a:rPr lang="en-US" sz="2000" dirty="0"/>
              <a:t>APIs can parse all LEF syntax keywords</a:t>
            </a:r>
          </a:p>
          <a:p>
            <a:r>
              <a:rPr lang="en-US" sz="2400" dirty="0"/>
              <a:t>Need to explore APIs more and determine tradeoffs for adopting</a:t>
            </a:r>
          </a:p>
        </p:txBody>
      </p:sp>
    </p:spTree>
    <p:extLst>
      <p:ext uri="{BB962C8B-B14F-4D97-AF65-F5344CB8AC3E}">
        <p14:creationId xmlns:p14="http://schemas.microsoft.com/office/powerpoint/2010/main" val="129710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E61B47-7F17-4192-BE47-12941A0950B7}"/>
              </a:ext>
            </a:extLst>
          </p:cNvPr>
          <p:cNvSpPr>
            <a:spLocks noGrp="1"/>
          </p:cNvSpPr>
          <p:nvPr>
            <p:ph idx="1"/>
          </p:nvPr>
        </p:nvSpPr>
        <p:spPr>
          <a:xfrm>
            <a:off x="324465" y="681036"/>
            <a:ext cx="11543070" cy="1622326"/>
          </a:xfrm>
        </p:spPr>
        <p:txBody>
          <a:bodyPr/>
          <a:lstStyle/>
          <a:p>
            <a:pPr marL="0" indent="0">
              <a:lnSpc>
                <a:spcPct val="100000"/>
              </a:lnSpc>
              <a:spcBef>
                <a:spcPts val="0"/>
              </a:spcBef>
              <a:buNone/>
            </a:pPr>
            <a:r>
              <a:rPr lang="en-US" sz="2000" b="1" u="sng" dirty="0">
                <a:solidFill>
                  <a:srgbClr val="00B050"/>
                </a:solidFill>
              </a:rPr>
              <a:t>Improvements Made:</a:t>
            </a:r>
            <a:r>
              <a:rPr lang="en-US" sz="2000" dirty="0">
                <a:solidFill>
                  <a:srgbClr val="00B050"/>
                </a:solidFill>
              </a:rPr>
              <a:t>  LEF QA tool </a:t>
            </a:r>
          </a:p>
          <a:p>
            <a:pPr marL="457200" indent="-457200">
              <a:lnSpc>
                <a:spcPct val="100000"/>
              </a:lnSpc>
              <a:spcBef>
                <a:spcPts val="0"/>
              </a:spcBef>
              <a:buFont typeface="+mj-lt"/>
              <a:buAutoNum type="arabicParenR"/>
            </a:pPr>
            <a:r>
              <a:rPr lang="en-US" sz="2000" dirty="0">
                <a:solidFill>
                  <a:srgbClr val="00B050"/>
                </a:solidFill>
              </a:rPr>
              <a:t>Fixed issue of Port Pin Layers not sorting correctly</a:t>
            </a:r>
          </a:p>
          <a:p>
            <a:pPr marL="457200" indent="-457200">
              <a:lnSpc>
                <a:spcPct val="100000"/>
              </a:lnSpc>
              <a:spcBef>
                <a:spcPts val="0"/>
              </a:spcBef>
              <a:buFont typeface="+mj-lt"/>
              <a:buAutoNum type="arabicParenR"/>
            </a:pPr>
            <a:r>
              <a:rPr lang="en-US" sz="2000" dirty="0">
                <a:solidFill>
                  <a:srgbClr val="00B050"/>
                </a:solidFill>
              </a:rPr>
              <a:t>Added option to manually pass in a LEF file to sort</a:t>
            </a:r>
          </a:p>
          <a:p>
            <a:pPr marL="457200" indent="-457200">
              <a:lnSpc>
                <a:spcPct val="100000"/>
              </a:lnSpc>
              <a:spcBef>
                <a:spcPts val="0"/>
              </a:spcBef>
              <a:buFont typeface="+mj-lt"/>
              <a:buAutoNum type="arabicParenR"/>
            </a:pPr>
            <a:r>
              <a:rPr lang="en-US" sz="2000" dirty="0">
                <a:solidFill>
                  <a:srgbClr val="00B050"/>
                </a:solidFill>
              </a:rPr>
              <a:t>Help menu displays when script is run with no </a:t>
            </a:r>
            <a:r>
              <a:rPr lang="en-US" sz="2000" dirty="0" err="1">
                <a:solidFill>
                  <a:srgbClr val="00B050"/>
                </a:solidFill>
              </a:rPr>
              <a:t>args</a:t>
            </a:r>
            <a:endParaRPr lang="en-US" sz="2000" dirty="0">
              <a:solidFill>
                <a:srgbClr val="00B050"/>
              </a:solidFill>
            </a:endParaRPr>
          </a:p>
          <a:p>
            <a:pPr marL="914400" lvl="1" indent="-457200">
              <a:lnSpc>
                <a:spcPct val="100000"/>
              </a:lnSpc>
              <a:spcBef>
                <a:spcPts val="0"/>
              </a:spcBef>
              <a:buFont typeface="+mj-lt"/>
              <a:buAutoNum type="alphaLcParenR"/>
            </a:pPr>
            <a:r>
              <a:rPr lang="en-US" sz="1600" dirty="0">
                <a:solidFill>
                  <a:srgbClr val="00B050"/>
                </a:solidFill>
              </a:rPr>
              <a:t>Improved clarity in description displayed when running script</a:t>
            </a:r>
          </a:p>
        </p:txBody>
      </p:sp>
      <p:sp>
        <p:nvSpPr>
          <p:cNvPr id="4" name="Text Placeholder 3">
            <a:extLst>
              <a:ext uri="{FF2B5EF4-FFF2-40B4-BE49-F238E27FC236}">
                <a16:creationId xmlns:a16="http://schemas.microsoft.com/office/drawing/2014/main" id="{0CFD243F-FAD7-4696-A1C3-D502A78E4E3B}"/>
              </a:ext>
            </a:extLst>
          </p:cNvPr>
          <p:cNvSpPr>
            <a:spLocks noGrp="1"/>
          </p:cNvSpPr>
          <p:nvPr>
            <p:ph type="body" sz="quarter" idx="14"/>
          </p:nvPr>
        </p:nvSpPr>
        <p:spPr/>
        <p:txBody>
          <a:bodyPr/>
          <a:lstStyle/>
          <a:p>
            <a:r>
              <a:rPr lang="en-US"/>
              <a:t>Conclusion</a:t>
            </a:r>
          </a:p>
        </p:txBody>
      </p:sp>
      <p:sp>
        <p:nvSpPr>
          <p:cNvPr id="5" name="Content Placeholder 1">
            <a:extLst>
              <a:ext uri="{FF2B5EF4-FFF2-40B4-BE49-F238E27FC236}">
                <a16:creationId xmlns:a16="http://schemas.microsoft.com/office/drawing/2014/main" id="{929943B8-319E-4678-B382-D9ABED15FB72}"/>
              </a:ext>
            </a:extLst>
          </p:cNvPr>
          <p:cNvSpPr txBox="1">
            <a:spLocks/>
          </p:cNvSpPr>
          <p:nvPr/>
        </p:nvSpPr>
        <p:spPr>
          <a:xfrm>
            <a:off x="324465" y="2303362"/>
            <a:ext cx="11695469" cy="4312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r>
              <a:rPr lang="en-US" sz="2000" b="1" u="sng" dirty="0">
                <a:solidFill>
                  <a:srgbClr val="0000FF"/>
                </a:solidFill>
              </a:rPr>
              <a:t>Future Work:</a:t>
            </a:r>
            <a:endParaRPr lang="en-US" sz="2000" dirty="0">
              <a:solidFill>
                <a:srgbClr val="0000FF"/>
              </a:solidFill>
            </a:endParaRPr>
          </a:p>
          <a:p>
            <a:pPr marL="457200" indent="-457200">
              <a:lnSpc>
                <a:spcPct val="100000"/>
              </a:lnSpc>
              <a:spcBef>
                <a:spcPts val="0"/>
              </a:spcBef>
              <a:buFont typeface="+mj-lt"/>
              <a:buAutoNum type="arabicParenR"/>
            </a:pPr>
            <a:r>
              <a:rPr lang="en-US" sz="2000" dirty="0">
                <a:solidFill>
                  <a:srgbClr val="0000FF"/>
                </a:solidFill>
              </a:rPr>
              <a:t>Differentiate between tech LEF file types</a:t>
            </a:r>
          </a:p>
          <a:p>
            <a:pPr marL="457200" indent="-457200">
              <a:lnSpc>
                <a:spcPct val="100000"/>
              </a:lnSpc>
              <a:spcBef>
                <a:spcPts val="0"/>
              </a:spcBef>
              <a:buFont typeface="+mj-lt"/>
              <a:buAutoNum type="arabicParenR"/>
            </a:pPr>
            <a:r>
              <a:rPr lang="en-US" sz="2000" dirty="0">
                <a:solidFill>
                  <a:srgbClr val="0000FF"/>
                </a:solidFill>
              </a:rPr>
              <a:t>Set up CONFIG file</a:t>
            </a:r>
          </a:p>
          <a:p>
            <a:pPr marL="457200" indent="-457200">
              <a:lnSpc>
                <a:spcPct val="100000"/>
              </a:lnSpc>
              <a:spcBef>
                <a:spcPts val="0"/>
              </a:spcBef>
              <a:buFont typeface="+mj-lt"/>
              <a:buAutoNum type="arabicParenR"/>
            </a:pPr>
            <a:r>
              <a:rPr lang="en-US" sz="2000" dirty="0">
                <a:solidFill>
                  <a:srgbClr val="0000FF"/>
                </a:solidFill>
              </a:rPr>
              <a:t>Improve code readability</a:t>
            </a:r>
          </a:p>
          <a:p>
            <a:pPr marL="457200" indent="-457200">
              <a:lnSpc>
                <a:spcPct val="100000"/>
              </a:lnSpc>
              <a:spcBef>
                <a:spcPts val="0"/>
              </a:spcBef>
              <a:buFont typeface="+mj-lt"/>
              <a:buAutoNum type="arabicParenR"/>
            </a:pPr>
            <a:r>
              <a:rPr lang="en-US" sz="2000" dirty="0">
                <a:solidFill>
                  <a:srgbClr val="0000FF"/>
                </a:solidFill>
              </a:rPr>
              <a:t>Improve error file output</a:t>
            </a:r>
          </a:p>
          <a:p>
            <a:pPr marL="457200" indent="-457200">
              <a:lnSpc>
                <a:spcPct val="100000"/>
              </a:lnSpc>
              <a:spcBef>
                <a:spcPts val="0"/>
              </a:spcBef>
              <a:buFont typeface="+mj-lt"/>
              <a:buAutoNum type="arabicParenR"/>
            </a:pPr>
            <a:r>
              <a:rPr lang="en-US" sz="2000" dirty="0">
                <a:solidFill>
                  <a:srgbClr val="0000FF"/>
                </a:solidFill>
              </a:rPr>
              <a:t>Compare additional properties between LEF and LIB</a:t>
            </a:r>
            <a:endParaRPr lang="en-US" sz="2000" b="1" u="sng" dirty="0">
              <a:solidFill>
                <a:srgbClr val="0000FF"/>
              </a:solidFill>
            </a:endParaRPr>
          </a:p>
          <a:p>
            <a:pPr marL="457200" indent="-457200">
              <a:lnSpc>
                <a:spcPct val="100000"/>
              </a:lnSpc>
              <a:spcBef>
                <a:spcPts val="0"/>
              </a:spcBef>
              <a:buFont typeface="+mj-lt"/>
              <a:buAutoNum type="arabicParenR"/>
            </a:pPr>
            <a:r>
              <a:rPr lang="en-US" sz="2000" dirty="0">
                <a:solidFill>
                  <a:srgbClr val="0000FF"/>
                </a:solidFill>
              </a:rPr>
              <a:t>Cell VIA obstructions missing</a:t>
            </a:r>
          </a:p>
          <a:p>
            <a:pPr marL="457200" indent="-457200">
              <a:lnSpc>
                <a:spcPct val="100000"/>
              </a:lnSpc>
              <a:spcBef>
                <a:spcPts val="0"/>
              </a:spcBef>
              <a:buFont typeface="+mj-lt"/>
              <a:buAutoNum type="arabicParenR"/>
            </a:pPr>
            <a:r>
              <a:rPr lang="en-US" sz="2000" dirty="0">
                <a:solidFill>
                  <a:srgbClr val="0000FF"/>
                </a:solidFill>
              </a:rPr>
              <a:t>SOURCE USER</a:t>
            </a:r>
          </a:p>
          <a:p>
            <a:pPr marL="457200" indent="-457200">
              <a:lnSpc>
                <a:spcPct val="100000"/>
              </a:lnSpc>
              <a:spcBef>
                <a:spcPts val="0"/>
              </a:spcBef>
              <a:buFont typeface="+mj-lt"/>
              <a:buAutoNum type="arabicParenR"/>
            </a:pPr>
            <a:r>
              <a:rPr lang="en-US" sz="2000" dirty="0">
                <a:solidFill>
                  <a:srgbClr val="0000FF"/>
                </a:solidFill>
              </a:rPr>
              <a:t>SI</a:t>
            </a:r>
            <a:r>
              <a:rPr lang="en-US" sz="2000" baseline="30000" dirty="0">
                <a:solidFill>
                  <a:srgbClr val="0000FF"/>
                </a:solidFill>
              </a:rPr>
              <a:t>2</a:t>
            </a:r>
            <a:r>
              <a:rPr lang="en-US" sz="2000" dirty="0">
                <a:solidFill>
                  <a:srgbClr val="0000FF"/>
                </a:solidFill>
              </a:rPr>
              <a:t> LEF/DEF APIs</a:t>
            </a:r>
          </a:p>
        </p:txBody>
      </p:sp>
    </p:spTree>
    <p:extLst>
      <p:ext uri="{BB962C8B-B14F-4D97-AF65-F5344CB8AC3E}">
        <p14:creationId xmlns:p14="http://schemas.microsoft.com/office/powerpoint/2010/main" val="789422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FCF530-5763-4253-8F7A-2A72FB255BCD}"/>
              </a:ext>
            </a:extLst>
          </p:cNvPr>
          <p:cNvSpPr>
            <a:spLocks noGrp="1"/>
          </p:cNvSpPr>
          <p:nvPr>
            <p:ph idx="1"/>
          </p:nvPr>
        </p:nvSpPr>
        <p:spPr/>
        <p:txBody>
          <a:bodyPr anchor="ctr"/>
          <a:lstStyle/>
          <a:p>
            <a:pPr marL="0" indent="0" algn="ctr">
              <a:buNone/>
            </a:pPr>
            <a:r>
              <a:rPr lang="en-US" sz="9600" b="1"/>
              <a:t>Backup Slides</a:t>
            </a:r>
          </a:p>
        </p:txBody>
      </p:sp>
    </p:spTree>
    <p:extLst>
      <p:ext uri="{BB962C8B-B14F-4D97-AF65-F5344CB8AC3E}">
        <p14:creationId xmlns:p14="http://schemas.microsoft.com/office/powerpoint/2010/main" val="1121053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Manual Syntax</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5" y="681035"/>
            <a:ext cx="10587949"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96"/>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endParaRPr lang="en-US" sz="1500" i="1" dirty="0">
              <a:solidFill>
                <a:srgbClr val="000000"/>
              </a:solidFill>
              <a:latin typeface="JKOMO L+ Courier"/>
            </a:endParaRP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EXCEPTPGNET</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SPACING</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minSpacing</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DESIGNRULEWIDTH</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WIDTH</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width</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PATH</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PATH</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RECT</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RECT</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POLYGON</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POLYGON</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maskNum</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 ...</a:t>
            </a:r>
          </a:p>
          <a:p>
            <a:pPr marL="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96"/>
                </a:solidFill>
                <a:latin typeface="JKOMN L+ Courier"/>
              </a:rPr>
              <a:t>VIA</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viaMaskNum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viaName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96"/>
                </a:solidFill>
                <a:latin typeface="JKOMN L+ Courier"/>
              </a:rPr>
              <a:t>VIA</a:t>
            </a:r>
            <a:r>
              <a:rPr lang="en-US" sz="1500" b="0" i="0" u="none" strike="noStrike" baseline="0" dirty="0">
                <a:solidFill>
                  <a:srgbClr val="000000"/>
                </a:solidFill>
                <a:latin typeface="JKOMN L+ Courier"/>
              </a:rPr>
              <a:t> </a:t>
            </a:r>
            <a:r>
              <a:rPr lang="en-US" sz="1500" b="1" i="0" u="none" strike="noStrike" baseline="0" dirty="0">
                <a:solidFill>
                  <a:srgbClr val="000096"/>
                </a:solidFill>
                <a:latin typeface="JKOMN L+ Courier"/>
              </a:rPr>
              <a:t>ITERATE</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MASK</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viaMaskNum</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viaName</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0" indent="0">
              <a:lnSpc>
                <a:spcPct val="100000"/>
              </a:lnSpc>
              <a:spcBef>
                <a:spcPts val="0"/>
              </a:spcBef>
              <a:buNone/>
            </a:pPr>
            <a:r>
              <a:rPr lang="en-US" sz="1500" b="0" i="0" u="none" strike="noStrike" baseline="0" dirty="0">
                <a:solidFill>
                  <a:srgbClr val="000000"/>
                </a:solidFill>
                <a:latin typeface="JKOMN L+ Courier"/>
              </a:rPr>
              <a:t>} ...</a:t>
            </a:r>
            <a:endParaRPr lang="en-US" sz="1500" dirty="0"/>
          </a:p>
        </p:txBody>
      </p:sp>
    </p:spTree>
    <p:extLst>
      <p:ext uri="{BB962C8B-B14F-4D97-AF65-F5344CB8AC3E}">
        <p14:creationId xmlns:p14="http://schemas.microsoft.com/office/powerpoint/2010/main" val="3849125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Manual Syntax</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5" y="681036"/>
            <a:ext cx="10587949" cy="5788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PIN</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pinName</a:t>
            </a:r>
            <a:endParaRPr lang="en-US" sz="1500" i="1" dirty="0">
              <a:solidFill>
                <a:srgbClr val="000000"/>
              </a:solidFill>
              <a:latin typeface="JKOMO L+ Courier"/>
            </a:endParaRP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TAPERRULE</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ruleName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DIRECTION</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INPUT</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OUTPUT</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TRISTATE</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INOUT</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FEEDTHRU</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USE</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SIGNAL</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ANALOG</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POWER</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GROUND</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CLOCK</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NETEXPR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netExprPropName</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defaultNetName</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SUPPLYSENSITIVITY</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powerPinName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GROUNDSENSITIVITY</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groundPinName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SHAPE</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ABUTMENT</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RING</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FEEDTHRU</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MUSTJOIN</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pinName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PORT</a:t>
            </a:r>
            <a:endParaRPr lang="en-US" sz="1500" dirty="0">
              <a:solidFill>
                <a:srgbClr val="0000FA"/>
              </a:solidFill>
              <a:latin typeface="JKOMN L+ Courier"/>
            </a:endParaRPr>
          </a:p>
          <a:p>
            <a:pPr marL="233363" indent="223838">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CLASS</a:t>
            </a:r>
            <a:r>
              <a:rPr lang="en-US" sz="1500" b="0" i="0" u="none" strike="noStrike" baseline="0" dirty="0">
                <a:solidFill>
                  <a:srgbClr val="000000"/>
                </a:solidFill>
                <a:latin typeface="JKOMN L+ Courier"/>
              </a:rPr>
              <a:t> {</a:t>
            </a:r>
            <a:r>
              <a:rPr lang="en-US" sz="1500" b="1" i="0" u="none" strike="noStrike" baseline="0" dirty="0">
                <a:solidFill>
                  <a:srgbClr val="B4B4FF"/>
                </a:solidFill>
                <a:latin typeface="JKOMN L+ Courier"/>
              </a:rPr>
              <a:t>NONE</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CORE</a:t>
            </a:r>
            <a:r>
              <a:rPr lang="en-US" sz="1500" b="0" i="0" u="none" strike="noStrike" baseline="0" dirty="0">
                <a:solidFill>
                  <a:srgbClr val="000000"/>
                </a:solidFill>
                <a:latin typeface="JKOMN L+ Courier"/>
              </a:rPr>
              <a:t> | </a:t>
            </a:r>
            <a:r>
              <a:rPr lang="en-US" sz="1500" b="1" i="0" u="none" strike="noStrike" baseline="0" dirty="0">
                <a:solidFill>
                  <a:srgbClr val="B4B4FF"/>
                </a:solidFill>
                <a:latin typeface="JKOMN L+ Courier"/>
              </a:rPr>
              <a:t>BUMP</a:t>
            </a:r>
            <a:r>
              <a:rPr lang="en-US" sz="1500" b="0" i="0" u="none" strike="noStrike" baseline="0" dirty="0">
                <a:solidFill>
                  <a:srgbClr val="000000"/>
                </a:solidFill>
                <a:latin typeface="JKOMN L+ Courier"/>
              </a:rPr>
              <a:t>} ;]</a:t>
            </a:r>
          </a:p>
          <a:p>
            <a:pPr marL="233363" indent="223838">
              <a:lnSpc>
                <a:spcPct val="100000"/>
              </a:lnSpc>
              <a:spcBef>
                <a:spcPts val="0"/>
              </a:spcBef>
              <a:buNone/>
            </a:pPr>
            <a:r>
              <a:rPr lang="en-US" sz="1500" b="0" i="0" u="none" strike="noStrike" baseline="0" dirty="0">
                <a:solidFill>
                  <a:srgbClr val="000000"/>
                </a:solidFill>
                <a:latin typeface="JKOMN L+ Courier"/>
              </a:rPr>
              <a:t>{</a:t>
            </a:r>
            <a:r>
              <a:rPr lang="en-US" sz="1500" b="0" i="1" u="none" strike="noStrike" baseline="0" dirty="0" err="1">
                <a:solidFill>
                  <a:srgbClr val="000000"/>
                </a:solidFill>
                <a:latin typeface="JKOMO L+ Courier"/>
              </a:rPr>
              <a:t>layerGeometries</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1" i="0" u="none" strike="noStrike" baseline="0" dirty="0">
                <a:solidFill>
                  <a:srgbClr val="0000FA"/>
                </a:solidFill>
                <a:latin typeface="JKOMN L+ Courier"/>
              </a:rPr>
              <a:t>END</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PROPERTY</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propName</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propVal</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PROPERTY</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LEF58_VIAINPINONLY</a:t>
            </a:r>
            <a:r>
              <a:rPr lang="en-US" sz="1500" b="0" i="0" u="none" strike="noStrike" baseline="0" dirty="0">
                <a:solidFill>
                  <a:srgbClr val="0000FA"/>
                </a:solidFill>
                <a:latin typeface="JKOMN L+ Courier"/>
              </a:rPr>
              <a:t>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VIAINPINONLY</a:t>
            </a:r>
            <a:r>
              <a:rPr lang="en-US" sz="1500" b="0" i="0" u="none" strike="noStrike" baseline="0" dirty="0">
                <a:solidFill>
                  <a:srgbClr val="000000"/>
                </a:solidFill>
                <a:latin typeface="JKOMN L+ Courier"/>
              </a:rPr>
              <a:t> ; </a:t>
            </a:r>
            <a:r>
              <a:rPr lang="en-US" sz="1500" dirty="0">
                <a:solidFill>
                  <a:srgbClr val="000000"/>
                </a:solidFill>
                <a:latin typeface="JKOMN L+ Courier"/>
              </a:rPr>
              <a:t>”</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ANTENNAPARTIALMETALAREA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ANTENNAPARTIALMETALSIDEAREA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ANTENNAPARTIALCUTAREA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ANTENNADIFFAREA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ANTENNAMODEL</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OXIDE1</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OXIDE2</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OXIDE3</a:t>
            </a:r>
            <a:r>
              <a:rPr lang="en-US" sz="1500" b="0" i="0" u="none" strike="noStrike" baseline="0" dirty="0">
                <a:solidFill>
                  <a:srgbClr val="000000"/>
                </a:solidFill>
                <a:latin typeface="JKOMN L+ Courier"/>
              </a:rPr>
              <a:t> | </a:t>
            </a:r>
            <a:r>
              <a:rPr lang="en-US" sz="1500" b="1" i="0" u="none" strike="noStrike" baseline="0" dirty="0">
                <a:solidFill>
                  <a:srgbClr val="5F5FFF"/>
                </a:solidFill>
                <a:latin typeface="JKOMN L+ Courier"/>
              </a:rPr>
              <a:t>OXIDE4</a:t>
            </a:r>
            <a:r>
              <a:rPr lang="en-US" sz="1500" b="0" i="0" u="none" strike="noStrike" baseline="0" dirty="0">
                <a:solidFill>
                  <a:srgbClr val="000000"/>
                </a:solidFill>
                <a:latin typeface="JKOMN L+ Courier"/>
              </a:rPr>
              <a:t>} ;]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ANTENNAGATEAREA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ANTENNAMAXAREACAR</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1" i="0" u="none" strike="noStrike" baseline="0" dirty="0">
                <a:solidFill>
                  <a:srgbClr val="0000FA"/>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ANTENNAMAXSIDEAREACAR</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1" i="0" u="none" strike="noStrike" baseline="0" dirty="0">
                <a:solidFill>
                  <a:srgbClr val="0000FA"/>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ANTENNAMAXCUTCAR</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 </a:t>
            </a:r>
            <a:r>
              <a:rPr lang="en-US" sz="1500" b="1" i="0" u="none" strike="noStrike" baseline="0" dirty="0">
                <a:solidFill>
                  <a:srgbClr val="0000FA"/>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 </a:t>
            </a:r>
          </a:p>
          <a:p>
            <a:pPr marL="0" indent="0">
              <a:lnSpc>
                <a:spcPct val="100000"/>
              </a:lnSpc>
              <a:spcBef>
                <a:spcPts val="0"/>
              </a:spcBef>
              <a:buNone/>
            </a:pPr>
            <a:r>
              <a:rPr lang="en-US" sz="1500" b="1" i="0" u="none" strike="noStrike" baseline="0" dirty="0">
                <a:solidFill>
                  <a:srgbClr val="000096"/>
                </a:solidFill>
                <a:latin typeface="JKOMN L+ Courier"/>
              </a:rPr>
              <a:t>END</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pinName</a:t>
            </a:r>
            <a:r>
              <a:rPr lang="en-US" sz="1500" b="0" u="none" strike="noStrike" baseline="0" dirty="0">
                <a:solidFill>
                  <a:srgbClr val="000000"/>
                </a:solidFill>
                <a:latin typeface="JKOMO L+ Courier"/>
              </a:rPr>
              <a:t>]</a:t>
            </a:r>
            <a:endParaRPr lang="en-US" sz="1500" dirty="0"/>
          </a:p>
        </p:txBody>
      </p:sp>
    </p:spTree>
    <p:extLst>
      <p:ext uri="{BB962C8B-B14F-4D97-AF65-F5344CB8AC3E}">
        <p14:creationId xmlns:p14="http://schemas.microsoft.com/office/powerpoint/2010/main" val="2064728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Manual Syntax</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5" y="681036"/>
            <a:ext cx="10587949" cy="5788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dirty="0">
                <a:latin typeface="JKOMN L+ Courier"/>
              </a:rPr>
              <a:t>[</a:t>
            </a:r>
            <a:r>
              <a:rPr lang="en-US" sz="1500" b="1" i="0" u="none" strike="noStrike" baseline="0" dirty="0">
                <a:solidFill>
                  <a:srgbClr val="000096"/>
                </a:solidFill>
                <a:latin typeface="JKOMN L+ Courier"/>
              </a:rPr>
              <a:t>OBS</a:t>
            </a:r>
            <a:endParaRPr lang="en-US" sz="1500" i="1" dirty="0">
              <a:solidFill>
                <a:srgbClr val="000096"/>
              </a:solidFill>
              <a:latin typeface="JKOMO L+ Courier"/>
            </a:endParaRPr>
          </a:p>
          <a:p>
            <a:pPr marL="233363"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0000FA"/>
                </a:solidFill>
                <a:latin typeface="JKOMN L+ Courier"/>
              </a:rPr>
              <a:t>LAYER</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layerName</a:t>
            </a:r>
            <a:endParaRPr lang="en-US" sz="1500" i="1" dirty="0">
              <a:solidFill>
                <a:srgbClr val="000000"/>
              </a:solidFill>
              <a:latin typeface="JKOMO L+ Courier"/>
            </a:endParaRPr>
          </a:p>
          <a:p>
            <a:pPr marL="457200"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EXCEPTPGNET</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SPACING</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minSpacing</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DESIGNRULEWIDTH</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value</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a:t>
            </a:r>
            <a:r>
              <a:rPr lang="en-US" sz="1500" b="1" i="0" u="none" strike="noStrike" baseline="0" dirty="0">
                <a:solidFill>
                  <a:srgbClr val="5F5FFF"/>
                </a:solidFill>
                <a:latin typeface="JKOMN L+ Courier"/>
              </a:rPr>
              <a:t>WIDTH</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width</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PATH</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PATH</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RECT</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RECT</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POLYGON</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p>
          <a:p>
            <a:pPr marL="457200"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POLYGON</a:t>
            </a:r>
            <a:r>
              <a:rPr lang="en-US" sz="1500" b="0" i="0" u="none" strike="noStrike" baseline="0" dirty="0">
                <a:solidFill>
                  <a:srgbClr val="000000"/>
                </a:solidFill>
                <a:latin typeface="JKOMN L+ Courier"/>
              </a:rPr>
              <a:t> </a:t>
            </a:r>
            <a:r>
              <a:rPr lang="en-US" sz="1500" b="1" i="0" u="none" strike="noStrike" baseline="0" dirty="0">
                <a:solidFill>
                  <a:srgbClr val="5F5FFF"/>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pt</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457200" indent="0">
              <a:lnSpc>
                <a:spcPct val="100000"/>
              </a:lnSpc>
              <a:spcBef>
                <a:spcPts val="0"/>
              </a:spcBef>
              <a:buNone/>
            </a:pPr>
            <a:r>
              <a:rPr lang="en-US" sz="1500" b="0" i="0" u="none" strike="noStrike" baseline="0" dirty="0">
                <a:solidFill>
                  <a:srgbClr val="000000"/>
                </a:solidFill>
                <a:latin typeface="JKOMN L+ Courier"/>
              </a:rPr>
              <a:t>} ...</a:t>
            </a:r>
          </a:p>
          <a:p>
            <a:pPr marL="233363"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VIA</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viaName</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VIA</a:t>
            </a:r>
            <a:r>
              <a:rPr lang="en-US" sz="1500" b="0" i="0" u="none" strike="noStrike" baseline="0" dirty="0">
                <a:solidFill>
                  <a:srgbClr val="000000"/>
                </a:solidFill>
                <a:latin typeface="JKOMN L+ Courier"/>
              </a:rPr>
              <a:t> </a:t>
            </a:r>
            <a:r>
              <a:rPr lang="en-US" sz="1500" b="1" i="0" u="none" strike="noStrike" baseline="0" dirty="0">
                <a:solidFill>
                  <a:srgbClr val="0000FA"/>
                </a:solidFill>
                <a:latin typeface="JKOMN L+ Courier"/>
              </a:rPr>
              <a:t>ITERATE</a:t>
            </a:r>
            <a:r>
              <a:rPr lang="en-US" sz="1500" b="0" i="0" u="none" strike="noStrike" baseline="0" dirty="0">
                <a:solidFill>
                  <a:srgbClr val="000000"/>
                </a:solidFill>
                <a:latin typeface="JKOMN L+ Courier"/>
              </a:rPr>
              <a:t> </a:t>
            </a:r>
            <a:r>
              <a:rPr lang="en-US" sz="1500" b="0" i="1" u="none" strike="noStrike" baseline="0" dirty="0">
                <a:solidFill>
                  <a:srgbClr val="000000"/>
                </a:solidFill>
                <a:latin typeface="JKOMO L+ Courier"/>
              </a:rPr>
              <a:t>pt </a:t>
            </a:r>
            <a:r>
              <a:rPr lang="en-US" sz="1500" b="0" i="1" u="none" strike="noStrike" baseline="0" dirty="0" err="1">
                <a:solidFill>
                  <a:srgbClr val="000000"/>
                </a:solidFill>
                <a:latin typeface="JKOMO L+ Courier"/>
              </a:rPr>
              <a:t>viaName</a:t>
            </a:r>
            <a:r>
              <a:rPr lang="en-US" sz="1500" b="0" i="1" u="none" strike="noStrike" baseline="0" dirty="0">
                <a:solidFill>
                  <a:srgbClr val="000000"/>
                </a:solidFill>
                <a:latin typeface="JKOMO L+ Courier"/>
              </a:rPr>
              <a:t> </a:t>
            </a:r>
            <a:r>
              <a:rPr lang="en-US" sz="1500" b="0" i="1" u="none" strike="noStrike" baseline="0" dirty="0" err="1">
                <a:solidFill>
                  <a:srgbClr val="000000"/>
                </a:solidFill>
                <a:latin typeface="JKOMO L+ Courier"/>
              </a:rPr>
              <a:t>stepPattern</a:t>
            </a:r>
            <a:r>
              <a:rPr lang="en-US" sz="1500" b="0" i="1" u="none" strike="noStrike" baseline="0" dirty="0">
                <a:solidFill>
                  <a:srgbClr val="000000"/>
                </a:solidFill>
                <a:latin typeface="JKOMO L+ Courier"/>
              </a:rPr>
              <a:t> </a:t>
            </a:r>
            <a:r>
              <a:rPr lang="en-US" sz="1500" b="0" i="0" u="none" strike="noStrike" baseline="0" dirty="0">
                <a:solidFill>
                  <a:srgbClr val="000000"/>
                </a:solidFill>
                <a:latin typeface="JKOMN L+ Courier"/>
              </a:rPr>
              <a:t>;</a:t>
            </a:r>
          </a:p>
          <a:p>
            <a:pPr marL="233363" indent="0">
              <a:lnSpc>
                <a:spcPct val="100000"/>
              </a:lnSpc>
              <a:spcBef>
                <a:spcPts val="0"/>
              </a:spcBef>
              <a:buNone/>
            </a:pPr>
            <a:r>
              <a:rPr lang="en-US" sz="1500" b="0" i="0" u="none" strike="noStrike" baseline="0" dirty="0">
                <a:solidFill>
                  <a:srgbClr val="000000"/>
                </a:solidFill>
                <a:latin typeface="JKOMN L+ Courier"/>
              </a:rPr>
              <a:t>} ... </a:t>
            </a:r>
          </a:p>
          <a:p>
            <a:pPr marL="0" indent="0">
              <a:lnSpc>
                <a:spcPct val="100000"/>
              </a:lnSpc>
              <a:spcBef>
                <a:spcPts val="0"/>
              </a:spcBef>
              <a:buNone/>
            </a:pPr>
            <a:r>
              <a:rPr lang="en-US" sz="1500" b="1" i="0" u="none" strike="noStrike" baseline="0" dirty="0">
                <a:solidFill>
                  <a:srgbClr val="000096"/>
                </a:solidFill>
                <a:latin typeface="JKOMN L+ Courier"/>
              </a:rPr>
              <a:t>END</a:t>
            </a:r>
            <a:r>
              <a:rPr lang="en-US" sz="1500" b="0" u="none" strike="noStrike" baseline="0" dirty="0">
                <a:solidFill>
                  <a:srgbClr val="000000"/>
                </a:solidFill>
                <a:latin typeface="JKOMO L+ Courier"/>
              </a:rPr>
              <a:t>]</a:t>
            </a:r>
            <a:endParaRPr lang="en-US" sz="1500" dirty="0"/>
          </a:p>
        </p:txBody>
      </p:sp>
    </p:spTree>
    <p:extLst>
      <p:ext uri="{BB962C8B-B14F-4D97-AF65-F5344CB8AC3E}">
        <p14:creationId xmlns:p14="http://schemas.microsoft.com/office/powerpoint/2010/main" val="3860022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Manual Syntax Definitions</a:t>
            </a:r>
          </a:p>
        </p:txBody>
      </p:sp>
      <p:graphicFrame>
        <p:nvGraphicFramePr>
          <p:cNvPr id="11" name="Table 11">
            <a:extLst>
              <a:ext uri="{FF2B5EF4-FFF2-40B4-BE49-F238E27FC236}">
                <a16:creationId xmlns:a16="http://schemas.microsoft.com/office/drawing/2014/main" id="{12EB834D-8138-48E6-85A2-4BD8C6EAF5DE}"/>
              </a:ext>
            </a:extLst>
          </p:cNvPr>
          <p:cNvGraphicFramePr>
            <a:graphicFrameLocks noGrp="1"/>
          </p:cNvGraphicFramePr>
          <p:nvPr>
            <p:extLst>
              <p:ext uri="{D42A27DB-BD31-4B8C-83A1-F6EECF244321}">
                <p14:modId xmlns:p14="http://schemas.microsoft.com/office/powerpoint/2010/main" val="1521476039"/>
              </p:ext>
            </p:extLst>
          </p:nvPr>
        </p:nvGraphicFramePr>
        <p:xfrm>
          <a:off x="324464" y="681036"/>
          <a:ext cx="11543071" cy="5785072"/>
        </p:xfrm>
        <a:graphic>
          <a:graphicData uri="http://schemas.openxmlformats.org/drawingml/2006/table">
            <a:tbl>
              <a:tblPr firstRow="1" bandRow="1">
                <a:tableStyleId>{5C22544A-7EE6-4342-B048-85BDC9FD1C3A}</a:tableStyleId>
              </a:tblPr>
              <a:tblGrid>
                <a:gridCol w="1870096">
                  <a:extLst>
                    <a:ext uri="{9D8B030D-6E8A-4147-A177-3AD203B41FA5}">
                      <a16:colId xmlns:a16="http://schemas.microsoft.com/office/drawing/2014/main" val="2783930909"/>
                    </a:ext>
                  </a:extLst>
                </a:gridCol>
                <a:gridCol w="9672975">
                  <a:extLst>
                    <a:ext uri="{9D8B030D-6E8A-4147-A177-3AD203B41FA5}">
                      <a16:colId xmlns:a16="http://schemas.microsoft.com/office/drawing/2014/main" val="1371041014"/>
                    </a:ext>
                  </a:extLst>
                </a:gridCol>
              </a:tblGrid>
              <a:tr h="723134">
                <a:tc>
                  <a:txBody>
                    <a:bodyPr/>
                    <a:lstStyle/>
                    <a:p>
                      <a:pPr marL="274320" indent="0" algn="l"/>
                      <a:r>
                        <a:rPr lang="en-US" sz="1500" b="1" baseline="0">
                          <a:solidFill>
                            <a:srgbClr val="002060"/>
                          </a:solidFill>
                        </a:rPr>
                        <a:t>VERSION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which version of the LEF syntax is being used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4720832"/>
                  </a:ext>
                </a:extLst>
              </a:tr>
              <a:tr h="723134">
                <a:tc>
                  <a:txBody>
                    <a:bodyPr/>
                    <a:lstStyle/>
                    <a:p>
                      <a:pPr marL="274320" indent="0" algn="l"/>
                      <a:r>
                        <a:rPr lang="en-US" sz="1500" b="1" i="0" u="none" strike="noStrike" baseline="0">
                          <a:solidFill>
                            <a:srgbClr val="002060"/>
                          </a:solidFill>
                          <a:latin typeface="JKOMN L+ Courier"/>
                        </a:rPr>
                        <a:t>BUSBITCHARS</a:t>
                      </a:r>
                      <a:endParaRPr lang="en-US" sz="1500" b="1" baseline="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pair of characters used to specify bus bits when LEF names are mapped to or from other databases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0068158"/>
                  </a:ext>
                </a:extLst>
              </a:tr>
              <a:tr h="723134">
                <a:tc>
                  <a:txBody>
                    <a:bodyPr/>
                    <a:lstStyle/>
                    <a:p>
                      <a:pPr marL="274320" indent="0" algn="l"/>
                      <a:r>
                        <a:rPr lang="en-US" sz="1500" b="1" i="0" u="none" strike="noStrike" baseline="0">
                          <a:solidFill>
                            <a:srgbClr val="002060"/>
                          </a:solidFill>
                          <a:latin typeface="JKOMN L+ Courier"/>
                        </a:rPr>
                        <a:t>DIVIDERCHAR</a:t>
                      </a:r>
                      <a:endParaRPr lang="en-US" sz="1500" b="1" baseline="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character used to express hierarchy when LEF names are mapped to or from other databases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5175383"/>
                  </a:ext>
                </a:extLst>
              </a:tr>
              <a:tr h="723134">
                <a:tc>
                  <a:txBody>
                    <a:bodyPr/>
                    <a:lstStyle/>
                    <a:p>
                      <a:pPr marL="274320" indent="0" algn="l"/>
                      <a:r>
                        <a:rPr lang="en-US" sz="1500" b="1" baseline="0">
                          <a:solidFill>
                            <a:srgbClr val="002060"/>
                          </a:solidFill>
                        </a:rPr>
                        <a:t>VIA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a:t>
                      </a:r>
                      <a:r>
                        <a:rPr lang="en-US" sz="1500" baseline="0"/>
                        <a:t>Defines two types of vias: fixed vias and generated vias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2808247"/>
                  </a:ext>
                </a:extLst>
              </a:tr>
              <a:tr h="723134">
                <a:tc>
                  <a:txBody>
                    <a:bodyPr/>
                    <a:lstStyle/>
                    <a:p>
                      <a:pPr marL="274320" algn="l"/>
                      <a:r>
                        <a:rPr lang="en-US" sz="1500" b="1" baseline="0">
                          <a:solidFill>
                            <a:srgbClr val="002060"/>
                          </a:solidFill>
                        </a:rPr>
                        <a:t>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Defines a placement site in the design</a:t>
                      </a:r>
                    </a:p>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i="0" baseline="0">
                          <a:solidFill>
                            <a:schemeClr val="tx1"/>
                          </a:solidFill>
                        </a:rPr>
                        <a:t>– A placement site gives the placement grid for a family of macros</a:t>
                      </a:r>
                      <a:endParaRPr lang="en-US" sz="1500" i="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629708"/>
                  </a:ext>
                </a:extLst>
              </a:tr>
              <a:tr h="723134">
                <a:tc>
                  <a:txBody>
                    <a:bodyPr/>
                    <a:lstStyle/>
                    <a:p>
                      <a:pPr marL="274320" algn="l"/>
                      <a:r>
                        <a:rPr lang="en-US" sz="1500" b="1" baseline="0">
                          <a:solidFill>
                            <a:srgbClr val="002060"/>
                          </a:solidFill>
                        </a:rPr>
                        <a:t>MACRO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a:t>
                      </a:r>
                      <a:r>
                        <a:rPr lang="en-US" sz="1500" baseline="0"/>
                        <a:t>Specifies the macro type</a:t>
                      </a:r>
                    </a:p>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aseline="0"/>
                        <a:t>– If you do not specify CLASS, the macro is considered a CORE macro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9681662"/>
                  </a:ext>
                </a:extLst>
              </a:tr>
              <a:tr h="723134">
                <a:tc>
                  <a:txBody>
                    <a:bodyPr/>
                    <a:lstStyle/>
                    <a:p>
                      <a:pPr marL="274320" algn="l"/>
                      <a:r>
                        <a:rPr lang="en-US" sz="1500" b="1" baseline="0">
                          <a:solidFill>
                            <a:srgbClr val="002060"/>
                          </a:solidFill>
                        </a:rPr>
                        <a:t>BEGINEXT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a:t>
                      </a:r>
                      <a:r>
                        <a:rPr lang="en-US" sz="1500" baseline="0"/>
                        <a:t>Adds customized syntax to the LEF file that can be ignored by tools that do not use that syntax</a:t>
                      </a:r>
                    </a:p>
                    <a:p>
                      <a:pPr marL="137160" indent="-457200" algn="l"/>
                      <a:r>
                        <a:rPr lang="en-US" sz="1500" b="0" baseline="0">
                          <a:solidFill>
                            <a:schemeClr val="tx1"/>
                          </a:solidFill>
                        </a:rPr>
                        <a:t>– You can also use extensions to add new syntax not yet supported by your version of LEF/DEF, if using v5.1 or later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0303664"/>
                  </a:ext>
                </a:extLst>
              </a:tr>
              <a:tr h="723134">
                <a:tc>
                  <a:txBody>
                    <a:bodyPr/>
                    <a:lstStyle/>
                    <a:p>
                      <a:pPr marL="274320" algn="l"/>
                      <a:r>
                        <a:rPr lang="en-US" sz="1500" b="1" baseline="0">
                          <a:solidFill>
                            <a:srgbClr val="002060"/>
                          </a:solidFill>
                        </a:rPr>
                        <a:t>END LIBRARY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Indicates end of LEF files</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326248"/>
                  </a:ext>
                </a:extLst>
              </a:tr>
            </a:tbl>
          </a:graphicData>
        </a:graphic>
      </p:graphicFrame>
      <p:sp>
        <p:nvSpPr>
          <p:cNvPr id="5" name="Arrow: Right 4">
            <a:hlinkClick r:id="rId3" action="ppaction://hlinksldjump"/>
            <a:extLst>
              <a:ext uri="{FF2B5EF4-FFF2-40B4-BE49-F238E27FC236}">
                <a16:creationId xmlns:a16="http://schemas.microsoft.com/office/drawing/2014/main" id="{850409C0-F92B-42FB-93EB-BECB83C39CCA}"/>
              </a:ext>
            </a:extLst>
          </p:cNvPr>
          <p:cNvSpPr/>
          <p:nvPr/>
        </p:nvSpPr>
        <p:spPr>
          <a:xfrm rot="10800000">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771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Manual Syntax Definitions</a:t>
            </a:r>
          </a:p>
        </p:txBody>
      </p:sp>
      <p:sp>
        <p:nvSpPr>
          <p:cNvPr id="10" name="Content Placeholder 1">
            <a:extLst>
              <a:ext uri="{FF2B5EF4-FFF2-40B4-BE49-F238E27FC236}">
                <a16:creationId xmlns:a16="http://schemas.microsoft.com/office/drawing/2014/main" id="{897B4A65-B1E7-4E0B-9AE2-DFF2A7C9520A}"/>
              </a:ext>
            </a:extLst>
          </p:cNvPr>
          <p:cNvSpPr txBox="1">
            <a:spLocks/>
          </p:cNvSpPr>
          <p:nvPr/>
        </p:nvSpPr>
        <p:spPr>
          <a:xfrm>
            <a:off x="324465" y="700392"/>
            <a:ext cx="11543070" cy="4280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a:solidFill>
                  <a:srgbClr val="000096"/>
                </a:solidFill>
                <a:latin typeface="JKOMN L+ Courier"/>
              </a:rPr>
              <a:t>MACRO</a:t>
            </a:r>
            <a:r>
              <a:rPr lang="en-US" sz="1500"/>
              <a:t> </a:t>
            </a:r>
            <a:r>
              <a:rPr lang="en-US" sz="1200" b="1"/>
              <a:t>*Definitions from Cadence LEF/DEF Reference v5.8</a:t>
            </a:r>
          </a:p>
        </p:txBody>
      </p:sp>
      <p:graphicFrame>
        <p:nvGraphicFramePr>
          <p:cNvPr id="11" name="Table 11">
            <a:extLst>
              <a:ext uri="{FF2B5EF4-FFF2-40B4-BE49-F238E27FC236}">
                <a16:creationId xmlns:a16="http://schemas.microsoft.com/office/drawing/2014/main" id="{12EB834D-8138-48E6-85A2-4BD8C6EAF5DE}"/>
              </a:ext>
            </a:extLst>
          </p:cNvPr>
          <p:cNvGraphicFramePr>
            <a:graphicFrameLocks noGrp="1"/>
          </p:cNvGraphicFramePr>
          <p:nvPr/>
        </p:nvGraphicFramePr>
        <p:xfrm>
          <a:off x="324464" y="1011678"/>
          <a:ext cx="11543071" cy="5480557"/>
        </p:xfrm>
        <a:graphic>
          <a:graphicData uri="http://schemas.openxmlformats.org/drawingml/2006/table">
            <a:tbl>
              <a:tblPr firstRow="1" bandRow="1">
                <a:tableStyleId>{5C22544A-7EE6-4342-B048-85BDC9FD1C3A}</a:tableStyleId>
              </a:tblPr>
              <a:tblGrid>
                <a:gridCol w="1392575">
                  <a:extLst>
                    <a:ext uri="{9D8B030D-6E8A-4147-A177-3AD203B41FA5}">
                      <a16:colId xmlns:a16="http://schemas.microsoft.com/office/drawing/2014/main" val="2783930909"/>
                    </a:ext>
                  </a:extLst>
                </a:gridCol>
                <a:gridCol w="10150496">
                  <a:extLst>
                    <a:ext uri="{9D8B030D-6E8A-4147-A177-3AD203B41FA5}">
                      <a16:colId xmlns:a16="http://schemas.microsoft.com/office/drawing/2014/main" val="1371041014"/>
                    </a:ext>
                  </a:extLst>
                </a:gridCol>
              </a:tblGrid>
              <a:tr h="431055">
                <a:tc>
                  <a:txBody>
                    <a:bodyPr/>
                    <a:lstStyle/>
                    <a:p>
                      <a:pPr marL="274320" indent="0" algn="l"/>
                      <a:r>
                        <a:rPr lang="en-US" sz="1500" b="1" baseline="0">
                          <a:solidFill>
                            <a:srgbClr val="0000FA"/>
                          </a:solidFill>
                        </a:rPr>
                        <a:t>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macro type; CORE by default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4720832"/>
                  </a:ext>
                </a:extLst>
              </a:tr>
              <a:tr h="431055">
                <a:tc>
                  <a:txBody>
                    <a:bodyPr/>
                    <a:lstStyle/>
                    <a:p>
                      <a:pPr marL="274320" indent="0" algn="l"/>
                      <a:r>
                        <a:rPr lang="en-US" sz="1500" b="1" baseline="0">
                          <a:solidFill>
                            <a:srgbClr val="0000FA"/>
                          </a:solidFill>
                        </a:rPr>
                        <a:t>FIXEDMASK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Indicates that the specified macro does not allow mask-shifting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0068158"/>
                  </a:ext>
                </a:extLst>
              </a:tr>
              <a:tr h="738952">
                <a:tc>
                  <a:txBody>
                    <a:bodyPr/>
                    <a:lstStyle/>
                    <a:p>
                      <a:pPr marL="274320" indent="0" algn="l"/>
                      <a:r>
                        <a:rPr lang="en-US" sz="1500" b="1" baseline="0">
                          <a:solidFill>
                            <a:srgbClr val="0000FA"/>
                          </a:solidFill>
                        </a:rPr>
                        <a:t>FOREIGN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foreign (GDSII) structure name to use when placing an instance of the macro</a:t>
                      </a:r>
                    </a:p>
                    <a:p>
                      <a:pPr marL="137160" indent="-457200" algn="l"/>
                      <a:r>
                        <a:rPr lang="en-US" sz="1500" b="0" baseline="0">
                          <a:solidFill>
                            <a:schemeClr val="tx1"/>
                          </a:solidFill>
                        </a:rPr>
                        <a:t>– </a:t>
                      </a:r>
                      <a:r>
                        <a:rPr lang="en-US" sz="1500" b="0" i="1" baseline="0">
                          <a:solidFill>
                            <a:schemeClr val="tx1"/>
                          </a:solidFill>
                        </a:rPr>
                        <a:t>Options</a:t>
                      </a:r>
                      <a:r>
                        <a:rPr lang="en-US" sz="1500" b="1" i="1" baseline="0">
                          <a:solidFill>
                            <a:schemeClr val="tx1"/>
                          </a:solidFill>
                        </a:rPr>
                        <a:t>:</a:t>
                      </a:r>
                      <a:r>
                        <a:rPr lang="en-US" sz="1500" b="0" baseline="0">
                          <a:solidFill>
                            <a:schemeClr val="tx1"/>
                          </a:solidFill>
                        </a:rPr>
                        <a:t> </a:t>
                      </a:r>
                      <a:r>
                        <a:rPr lang="en-US" sz="1500" b="0" i="1" baseline="0">
                          <a:solidFill>
                            <a:schemeClr val="tx1"/>
                          </a:solidFill>
                        </a:rPr>
                        <a:t>pt</a:t>
                      </a:r>
                      <a:r>
                        <a:rPr lang="en-US" sz="1500" b="0" baseline="0">
                          <a:solidFill>
                            <a:schemeClr val="tx1"/>
                          </a:solidFill>
                        </a:rPr>
                        <a:t> specifies macro-origin coordinate; </a:t>
                      </a:r>
                      <a:r>
                        <a:rPr lang="en-US" sz="1500" b="0" i="1" baseline="0">
                          <a:solidFill>
                            <a:schemeClr val="tx1"/>
                          </a:solidFill>
                        </a:rPr>
                        <a:t>orient</a:t>
                      </a:r>
                      <a:r>
                        <a:rPr lang="en-US" sz="1500" b="0" baseline="0">
                          <a:solidFill>
                            <a:schemeClr val="tx1"/>
                          </a:solidFill>
                        </a:rPr>
                        <a:t> specifies orientation of the foreign cell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5175383"/>
                  </a:ext>
                </a:extLst>
              </a:tr>
              <a:tr h="431055">
                <a:tc>
                  <a:txBody>
                    <a:bodyPr/>
                    <a:lstStyle/>
                    <a:p>
                      <a:pPr marL="274320" indent="0" algn="l"/>
                      <a:r>
                        <a:rPr lang="en-US" sz="1500" b="1" baseline="0">
                          <a:solidFill>
                            <a:srgbClr val="0000FA"/>
                          </a:solidFill>
                        </a:rPr>
                        <a:t>ORIGIN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a:t>
                      </a:r>
                      <a:r>
                        <a:rPr lang="en-US" sz="1500" baseline="0"/>
                        <a:t>Specifies how to find the origin of the macro to align with a DEF COMPONENT placement point (</a:t>
                      </a:r>
                      <a:r>
                        <a:rPr lang="en-US" sz="1500" b="0" i="1" u="none" strike="noStrike" baseline="0">
                          <a:solidFill>
                            <a:srgbClr val="000000"/>
                          </a:solidFill>
                          <a:latin typeface="JKOMO L+ Courier"/>
                        </a:rPr>
                        <a:t>pt</a:t>
                      </a:r>
                      <a:r>
                        <a:rPr lang="en-US" sz="1500" baseline="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2808247"/>
                  </a:ext>
                </a:extLst>
              </a:tr>
              <a:tr h="431055">
                <a:tc>
                  <a:txBody>
                    <a:bodyPr/>
                    <a:lstStyle/>
                    <a:p>
                      <a:pPr marL="274320" algn="l"/>
                      <a:r>
                        <a:rPr lang="en-US" sz="1500" b="1" baseline="0">
                          <a:solidFill>
                            <a:srgbClr val="0000FA"/>
                          </a:solidFill>
                        </a:rPr>
                        <a:t>EEQ</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that the macro being defined should be electrically equivalent to the </a:t>
                      </a:r>
                      <a:r>
                        <a:rPr lang="en-US" sz="1500" b="0" i="1" baseline="0" err="1">
                          <a:solidFill>
                            <a:schemeClr val="tx1"/>
                          </a:solidFill>
                        </a:rPr>
                        <a:t>EEQmacroName</a:t>
                      </a:r>
                      <a:endParaRPr lang="en-US" sz="1500" i="1"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629708"/>
                  </a:ext>
                </a:extLst>
              </a:tr>
              <a:tr h="431055">
                <a:tc>
                  <a:txBody>
                    <a:bodyPr/>
                    <a:lstStyle/>
                    <a:p>
                      <a:pPr marL="274320" algn="l"/>
                      <a:r>
                        <a:rPr lang="en-US" sz="1500" b="1" baseline="0">
                          <a:solidFill>
                            <a:srgbClr val="0000FA"/>
                          </a:solidFill>
                        </a:rPr>
                        <a:t>SIZE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a:t>
                      </a:r>
                      <a:r>
                        <a:rPr lang="en-US" sz="1500" baseline="0"/>
                        <a:t>Specifies a placement bounding rectangle that stretches from (0, 0) to (</a:t>
                      </a:r>
                      <a:r>
                        <a:rPr lang="en-US" sz="1500" i="1" baseline="0"/>
                        <a:t>width</a:t>
                      </a:r>
                      <a:r>
                        <a:rPr lang="en-US" sz="1500" baseline="0"/>
                        <a:t>, </a:t>
                      </a:r>
                      <a:r>
                        <a:rPr lang="en-US" sz="1500" i="1" baseline="0"/>
                        <a:t>height</a:t>
                      </a:r>
                      <a:r>
                        <a:rPr lang="en-US" sz="1500" baseline="0"/>
                        <a:t>), in microns, for the macro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9681662"/>
                  </a:ext>
                </a:extLst>
              </a:tr>
              <a:tr h="431055">
                <a:tc>
                  <a:txBody>
                    <a:bodyPr/>
                    <a:lstStyle/>
                    <a:p>
                      <a:pPr marL="274320" algn="l"/>
                      <a:r>
                        <a:rPr lang="en-US" sz="1500" b="1" baseline="0">
                          <a:solidFill>
                            <a:srgbClr val="0000FA"/>
                          </a:solidFill>
                        </a:rPr>
                        <a:t>SYMMETRY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a:t>
                      </a:r>
                      <a:r>
                        <a:rPr lang="en-US" sz="1500" baseline="0"/>
                        <a:t>Specifies which macro-orientations should be attempted by the placer before matching to the site of the underlying rows</a:t>
                      </a:r>
                      <a:endParaRPr lang="en-US" sz="1500" b="0" baseline="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0303664"/>
                  </a:ext>
                </a:extLst>
              </a:tr>
              <a:tr h="431055">
                <a:tc>
                  <a:txBody>
                    <a:bodyPr/>
                    <a:lstStyle/>
                    <a:p>
                      <a:pPr marL="274320" algn="l"/>
                      <a:r>
                        <a:rPr lang="en-US" sz="1500" b="1" baseline="0">
                          <a:solidFill>
                            <a:srgbClr val="0000FA"/>
                          </a:solidFill>
                        </a:rPr>
                        <a:t>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a:t>
                      </a:r>
                      <a:r>
                        <a:rPr lang="en-US" sz="1500" baseline="0"/>
                        <a:t>Specifies the name for the placement 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326248"/>
                  </a:ext>
                </a:extLst>
              </a:tr>
              <a:tr h="431055">
                <a:tc>
                  <a:txBody>
                    <a:bodyPr/>
                    <a:lstStyle/>
                    <a:p>
                      <a:pPr marL="274320" algn="l"/>
                      <a:r>
                        <a:rPr lang="en-US" sz="1500" b="1" baseline="0">
                          <a:solidFill>
                            <a:srgbClr val="0000FA"/>
                          </a:solidFill>
                        </a:rPr>
                        <a:t>PIN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Defines pins for the macro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7577245"/>
                  </a:ext>
                </a:extLst>
              </a:tr>
              <a:tr h="431055">
                <a:tc>
                  <a:txBody>
                    <a:bodyPr/>
                    <a:lstStyle/>
                    <a:p>
                      <a:pPr marL="274320" algn="l"/>
                      <a:r>
                        <a:rPr lang="en-US" sz="1500" b="1" baseline="0">
                          <a:solidFill>
                            <a:srgbClr val="0000FA"/>
                          </a:solidFill>
                        </a:rPr>
                        <a:t>OBS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Defines obstructions on the macro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0869879"/>
                  </a:ext>
                </a:extLst>
              </a:tr>
              <a:tr h="431055">
                <a:tc>
                  <a:txBody>
                    <a:bodyPr/>
                    <a:lstStyle/>
                    <a:p>
                      <a:pPr marL="274320" algn="l"/>
                      <a:r>
                        <a:rPr lang="en-US" sz="1500" b="1" baseline="0">
                          <a:solidFill>
                            <a:srgbClr val="0000FA"/>
                          </a:solidFill>
                        </a:rPr>
                        <a:t>DENSITY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metal density for large macros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24973092"/>
                  </a:ext>
                </a:extLst>
              </a:tr>
              <a:tr h="431055">
                <a:tc>
                  <a:txBody>
                    <a:bodyPr/>
                    <a:lstStyle/>
                    <a:p>
                      <a:pPr marL="274320" algn="l"/>
                      <a:r>
                        <a:rPr lang="en-US" sz="1500" b="1" baseline="0">
                          <a:solidFill>
                            <a:srgbClr val="0000FA"/>
                          </a:solidFill>
                        </a:rPr>
                        <a:t>PROPERTY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a numerical/string value (</a:t>
                      </a:r>
                      <a:r>
                        <a:rPr lang="en-US" sz="1500" b="0" i="1" baseline="0" err="1">
                          <a:solidFill>
                            <a:schemeClr val="tx1"/>
                          </a:solidFill>
                        </a:rPr>
                        <a:t>propVal</a:t>
                      </a:r>
                      <a:r>
                        <a:rPr lang="en-US" sz="1500" b="0" baseline="0">
                          <a:solidFill>
                            <a:schemeClr val="tx1"/>
                          </a:solidFill>
                        </a:rPr>
                        <a:t>) for a macro property (</a:t>
                      </a:r>
                      <a:r>
                        <a:rPr lang="en-US" sz="1500" b="0" i="1" baseline="0" err="1">
                          <a:solidFill>
                            <a:schemeClr val="tx1"/>
                          </a:solidFill>
                        </a:rPr>
                        <a:t>propName</a:t>
                      </a:r>
                      <a:r>
                        <a:rPr lang="en-US" sz="1500" b="0" baseline="0">
                          <a:solidFill>
                            <a:schemeClr val="tx1"/>
                          </a:solidFill>
                        </a:rPr>
                        <a:t>) defined in the PROPERTYDEFINITIONS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75110460"/>
                  </a:ext>
                </a:extLst>
              </a:tr>
            </a:tbl>
          </a:graphicData>
        </a:graphic>
      </p:graphicFrame>
      <p:sp>
        <p:nvSpPr>
          <p:cNvPr id="5" name="Arrow: Right 4">
            <a:hlinkClick r:id="rId3" action="ppaction://hlinksldjump"/>
            <a:extLst>
              <a:ext uri="{FF2B5EF4-FFF2-40B4-BE49-F238E27FC236}">
                <a16:creationId xmlns:a16="http://schemas.microsoft.com/office/drawing/2014/main" id="{19620942-F7A1-451D-ABE9-16AC3B02506E}"/>
              </a:ext>
            </a:extLst>
          </p:cNvPr>
          <p:cNvSpPr/>
          <p:nvPr/>
        </p:nvSpPr>
        <p:spPr>
          <a:xfrm rot="10800000">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762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Manual Syntax Definitions</a:t>
            </a:r>
          </a:p>
        </p:txBody>
      </p:sp>
      <p:sp>
        <p:nvSpPr>
          <p:cNvPr id="10" name="Content Placeholder 1">
            <a:extLst>
              <a:ext uri="{FF2B5EF4-FFF2-40B4-BE49-F238E27FC236}">
                <a16:creationId xmlns:a16="http://schemas.microsoft.com/office/drawing/2014/main" id="{897B4A65-B1E7-4E0B-9AE2-DFF2A7C9520A}"/>
              </a:ext>
            </a:extLst>
          </p:cNvPr>
          <p:cNvSpPr txBox="1">
            <a:spLocks/>
          </p:cNvSpPr>
          <p:nvPr/>
        </p:nvSpPr>
        <p:spPr>
          <a:xfrm>
            <a:off x="324465" y="681036"/>
            <a:ext cx="11543070" cy="4376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b="1">
                <a:solidFill>
                  <a:srgbClr val="000096"/>
                </a:solidFill>
              </a:rPr>
              <a:t>Layer Geometries</a:t>
            </a:r>
            <a:r>
              <a:rPr lang="en-US" sz="1500" b="1" i="0" u="none" strike="noStrike" baseline="0">
                <a:solidFill>
                  <a:srgbClr val="000096"/>
                </a:solidFill>
                <a:latin typeface="JKOMN L+ Courier"/>
              </a:rPr>
              <a:t> </a:t>
            </a:r>
            <a:r>
              <a:rPr lang="en-US" sz="1500" b="0" u="none" strike="noStrike" baseline="0">
                <a:solidFill>
                  <a:srgbClr val="000000"/>
                </a:solidFill>
                <a:latin typeface="JKOMO L+ Courier"/>
              </a:rPr>
              <a:t>– Used in the macro obstruction (OBS) and pin port (PIN) statements </a:t>
            </a:r>
            <a:endParaRPr lang="en-US" sz="1500" b="1"/>
          </a:p>
        </p:txBody>
      </p:sp>
      <p:graphicFrame>
        <p:nvGraphicFramePr>
          <p:cNvPr id="11" name="Table 11">
            <a:extLst>
              <a:ext uri="{FF2B5EF4-FFF2-40B4-BE49-F238E27FC236}">
                <a16:creationId xmlns:a16="http://schemas.microsoft.com/office/drawing/2014/main" id="{12EB834D-8138-48E6-85A2-4BD8C6EAF5DE}"/>
              </a:ext>
            </a:extLst>
          </p:cNvPr>
          <p:cNvGraphicFramePr>
            <a:graphicFrameLocks noGrp="1"/>
          </p:cNvGraphicFramePr>
          <p:nvPr>
            <p:extLst>
              <p:ext uri="{D42A27DB-BD31-4B8C-83A1-F6EECF244321}">
                <p14:modId xmlns:p14="http://schemas.microsoft.com/office/powerpoint/2010/main" val="1289561309"/>
              </p:ext>
            </p:extLst>
          </p:nvPr>
        </p:nvGraphicFramePr>
        <p:xfrm>
          <a:off x="324465" y="1011678"/>
          <a:ext cx="11543070" cy="5490720"/>
        </p:xfrm>
        <a:graphic>
          <a:graphicData uri="http://schemas.openxmlformats.org/drawingml/2006/table">
            <a:tbl>
              <a:tblPr firstRow="1" bandRow="1">
                <a:tableStyleId>{5C22544A-7EE6-4342-B048-85BDC9FD1C3A}</a:tableStyleId>
              </a:tblPr>
              <a:tblGrid>
                <a:gridCol w="2185055">
                  <a:extLst>
                    <a:ext uri="{9D8B030D-6E8A-4147-A177-3AD203B41FA5}">
                      <a16:colId xmlns:a16="http://schemas.microsoft.com/office/drawing/2014/main" val="2783930909"/>
                    </a:ext>
                  </a:extLst>
                </a:gridCol>
                <a:gridCol w="9358015">
                  <a:extLst>
                    <a:ext uri="{9D8B030D-6E8A-4147-A177-3AD203B41FA5}">
                      <a16:colId xmlns:a16="http://schemas.microsoft.com/office/drawing/2014/main" val="1371041014"/>
                    </a:ext>
                  </a:extLst>
                </a:gridCol>
              </a:tblGrid>
              <a:tr h="468720">
                <a:tc>
                  <a:txBody>
                    <a:bodyPr/>
                    <a:lstStyle/>
                    <a:p>
                      <a:pPr marL="274320" indent="0" algn="l"/>
                      <a:r>
                        <a:rPr lang="en-US" sz="1500" b="1" baseline="0">
                          <a:solidFill>
                            <a:srgbClr val="0000FA"/>
                          </a:solidFill>
                        </a:rPr>
                        <a:t>LAYER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layer on which to place the geometry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4720832"/>
                  </a:ext>
                </a:extLst>
              </a:tr>
              <a:tr h="468720">
                <a:tc>
                  <a:txBody>
                    <a:bodyPr/>
                    <a:lstStyle/>
                    <a:p>
                      <a:pPr marL="274320" indent="0" algn="l"/>
                      <a:r>
                        <a:rPr lang="en-US" sz="1500" b="1" baseline="0">
                          <a:solidFill>
                            <a:srgbClr val="0000FA"/>
                          </a:solidFill>
                        </a:rPr>
                        <a:t>EXCEPTPGNET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Indicates that the obstruction shapes block signal routing, but do not block power or ground routing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0068158"/>
                  </a:ext>
                </a:extLst>
              </a:tr>
              <a:tr h="468720">
                <a:tc>
                  <a:txBody>
                    <a:bodyPr/>
                    <a:lstStyle/>
                    <a:p>
                      <a:pPr marL="274320" indent="0" algn="l"/>
                      <a:r>
                        <a:rPr lang="en-US" sz="1500" b="1" baseline="0">
                          <a:solidFill>
                            <a:srgbClr val="0000FA"/>
                          </a:solidFill>
                        </a:rPr>
                        <a:t>SPACING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minimum spacing allowed between this particular OBS and any other shape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5175383"/>
                  </a:ext>
                </a:extLst>
              </a:tr>
              <a:tr h="468720">
                <a:tc>
                  <a:txBody>
                    <a:bodyPr/>
                    <a:lstStyle/>
                    <a:p>
                      <a:pPr marL="274320" indent="0" algn="l"/>
                      <a:r>
                        <a:rPr lang="en-US" sz="1500" b="1" baseline="0">
                          <a:solidFill>
                            <a:srgbClr val="0000FA"/>
                          </a:solidFill>
                        </a:rPr>
                        <a:t>DESIGNRULEWIDTH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the effective design rule width</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2808247"/>
                  </a:ext>
                </a:extLst>
              </a:tr>
              <a:tr h="468720">
                <a:tc>
                  <a:txBody>
                    <a:bodyPr/>
                    <a:lstStyle/>
                    <a:p>
                      <a:pPr marL="274320" algn="l"/>
                      <a:r>
                        <a:rPr lang="en-US" sz="1500" b="1" baseline="0">
                          <a:solidFill>
                            <a:srgbClr val="0000FA"/>
                          </a:solidFill>
                        </a:rPr>
                        <a:t>WIDTH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the width that the PATH statements use</a:t>
                      </a:r>
                      <a:endParaRPr lang="en-US" sz="1500" i="1"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629708"/>
                  </a:ext>
                </a:extLst>
              </a:tr>
              <a:tr h="468720">
                <a:tc>
                  <a:txBody>
                    <a:bodyPr/>
                    <a:lstStyle/>
                    <a:p>
                      <a:pPr marL="274320" algn="l"/>
                      <a:r>
                        <a:rPr lang="en-US" sz="1500" b="1" baseline="0">
                          <a:solidFill>
                            <a:srgbClr val="0000FA"/>
                          </a:solidFill>
                        </a:rPr>
                        <a:t>PATH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Creates a path between the specified points</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9681662"/>
                  </a:ext>
                </a:extLst>
              </a:tr>
              <a:tr h="468720">
                <a:tc>
                  <a:txBody>
                    <a:bodyPr/>
                    <a:lstStyle/>
                    <a:p>
                      <a:pPr marL="274320" algn="l"/>
                      <a:r>
                        <a:rPr lang="en-US" sz="1500" b="1" baseline="0">
                          <a:solidFill>
                            <a:srgbClr val="0000FA"/>
                          </a:solidFill>
                        </a:rPr>
                        <a:t>MASK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which mask from double- or triple-patterning to use for this shape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0303664"/>
                  </a:ext>
                </a:extLst>
              </a:tr>
              <a:tr h="468720">
                <a:tc>
                  <a:txBody>
                    <a:bodyPr/>
                    <a:lstStyle/>
                    <a:p>
                      <a:pPr marL="274320" algn="l"/>
                      <a:r>
                        <a:rPr lang="en-US" sz="1500" b="1" baseline="0">
                          <a:solidFill>
                            <a:srgbClr val="0000FA"/>
                          </a:solidFill>
                        </a:rPr>
                        <a:t>ITERATE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Creates an array of the PATH, RECT, POLYGON, or VIA geometry, as specified by the given step pattern</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326248"/>
                  </a:ext>
                </a:extLst>
              </a:tr>
              <a:tr h="468720">
                <a:tc>
                  <a:txBody>
                    <a:bodyPr/>
                    <a:lstStyle/>
                    <a:p>
                      <a:pPr marL="274320" algn="l"/>
                      <a:r>
                        <a:rPr lang="en-US" sz="1500" b="1" baseline="0">
                          <a:solidFill>
                            <a:srgbClr val="0000FA"/>
                          </a:solidFill>
                        </a:rPr>
                        <a:t>RECT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a rectangle, where the two points specified are opposite corners of the rectangle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7577245"/>
                  </a:ext>
                </a:extLst>
              </a:tr>
              <a:tr h="468720">
                <a:tc>
                  <a:txBody>
                    <a:bodyPr/>
                    <a:lstStyle/>
                    <a:p>
                      <a:pPr marL="274320" algn="l"/>
                      <a:r>
                        <a:rPr lang="en-US" sz="1500" b="1" baseline="0">
                          <a:solidFill>
                            <a:srgbClr val="0000FA"/>
                          </a:solidFill>
                        </a:rPr>
                        <a:t>POLYGON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a sequence of at least three points to generate a polygon geometry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0869879"/>
                  </a:ext>
                </a:extLst>
              </a:tr>
              <a:tr h="803520">
                <a:tc>
                  <a:txBody>
                    <a:bodyPr/>
                    <a:lstStyle/>
                    <a:p>
                      <a:pPr marL="274320" algn="l"/>
                      <a:r>
                        <a:rPr lang="en-US" sz="1500" b="1" baseline="0">
                          <a:solidFill>
                            <a:srgbClr val="0000FA"/>
                          </a:solidFill>
                        </a:rPr>
                        <a:t>VIA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via to place, and the placement location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24973092"/>
                  </a:ext>
                </a:extLst>
              </a:tr>
            </a:tbl>
          </a:graphicData>
        </a:graphic>
      </p:graphicFrame>
      <p:sp>
        <p:nvSpPr>
          <p:cNvPr id="5" name="Arrow: Right 4">
            <a:hlinkClick r:id="rId3" action="ppaction://hlinksldjump"/>
            <a:extLst>
              <a:ext uri="{FF2B5EF4-FFF2-40B4-BE49-F238E27FC236}">
                <a16:creationId xmlns:a16="http://schemas.microsoft.com/office/drawing/2014/main" id="{A49A1837-9F00-4A15-AF84-08FF0FD03A47}"/>
              </a:ext>
            </a:extLst>
          </p:cNvPr>
          <p:cNvSpPr/>
          <p:nvPr/>
        </p:nvSpPr>
        <p:spPr>
          <a:xfrm rot="10800000">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285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Manual Syntax Definitions</a:t>
            </a:r>
          </a:p>
        </p:txBody>
      </p:sp>
      <p:sp>
        <p:nvSpPr>
          <p:cNvPr id="10" name="Content Placeholder 1">
            <a:extLst>
              <a:ext uri="{FF2B5EF4-FFF2-40B4-BE49-F238E27FC236}">
                <a16:creationId xmlns:a16="http://schemas.microsoft.com/office/drawing/2014/main" id="{897B4A65-B1E7-4E0B-9AE2-DFF2A7C9520A}"/>
              </a:ext>
            </a:extLst>
          </p:cNvPr>
          <p:cNvSpPr txBox="1">
            <a:spLocks/>
          </p:cNvSpPr>
          <p:nvPr/>
        </p:nvSpPr>
        <p:spPr>
          <a:xfrm>
            <a:off x="324465" y="681036"/>
            <a:ext cx="11543070" cy="4376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rgbClr val="000096"/>
                </a:solidFill>
              </a:rPr>
              <a:t>PIN</a:t>
            </a:r>
            <a:endParaRPr lang="en-US" sz="1200" b="1"/>
          </a:p>
        </p:txBody>
      </p:sp>
      <p:graphicFrame>
        <p:nvGraphicFramePr>
          <p:cNvPr id="11" name="Table 11">
            <a:extLst>
              <a:ext uri="{FF2B5EF4-FFF2-40B4-BE49-F238E27FC236}">
                <a16:creationId xmlns:a16="http://schemas.microsoft.com/office/drawing/2014/main" id="{12EB834D-8138-48E6-85A2-4BD8C6EAF5DE}"/>
              </a:ext>
            </a:extLst>
          </p:cNvPr>
          <p:cNvGraphicFramePr>
            <a:graphicFrameLocks noGrp="1"/>
          </p:cNvGraphicFramePr>
          <p:nvPr>
            <p:extLst>
              <p:ext uri="{D42A27DB-BD31-4B8C-83A1-F6EECF244321}">
                <p14:modId xmlns:p14="http://schemas.microsoft.com/office/powerpoint/2010/main" val="1083653628"/>
              </p:ext>
            </p:extLst>
          </p:nvPr>
        </p:nvGraphicFramePr>
        <p:xfrm>
          <a:off x="324465" y="1011677"/>
          <a:ext cx="11543070" cy="5486403"/>
        </p:xfrm>
        <a:graphic>
          <a:graphicData uri="http://schemas.openxmlformats.org/drawingml/2006/table">
            <a:tbl>
              <a:tblPr firstRow="1" bandRow="1">
                <a:tableStyleId>{5C22544A-7EE6-4342-B048-85BDC9FD1C3A}</a:tableStyleId>
              </a:tblPr>
              <a:tblGrid>
                <a:gridCol w="2185055">
                  <a:extLst>
                    <a:ext uri="{9D8B030D-6E8A-4147-A177-3AD203B41FA5}">
                      <a16:colId xmlns:a16="http://schemas.microsoft.com/office/drawing/2014/main" val="2783930909"/>
                    </a:ext>
                  </a:extLst>
                </a:gridCol>
                <a:gridCol w="9358015">
                  <a:extLst>
                    <a:ext uri="{9D8B030D-6E8A-4147-A177-3AD203B41FA5}">
                      <a16:colId xmlns:a16="http://schemas.microsoft.com/office/drawing/2014/main" val="1371041014"/>
                    </a:ext>
                  </a:extLst>
                </a:gridCol>
              </a:tblGrid>
              <a:tr h="376518">
                <a:tc>
                  <a:txBody>
                    <a:bodyPr/>
                    <a:lstStyle/>
                    <a:p>
                      <a:pPr marL="274320" indent="0" algn="l"/>
                      <a:r>
                        <a:rPr lang="en-US" sz="1500" b="1" baseline="0">
                          <a:solidFill>
                            <a:srgbClr val="0000FA"/>
                          </a:solidFill>
                        </a:rPr>
                        <a:t>TAPERRULE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nondefault rule to use when tapering wires to the pin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4720832"/>
                  </a:ext>
                </a:extLst>
              </a:tr>
              <a:tr h="376518">
                <a:tc>
                  <a:txBody>
                    <a:bodyPr/>
                    <a:lstStyle/>
                    <a:p>
                      <a:pPr marL="274320" indent="0" algn="l"/>
                      <a:r>
                        <a:rPr lang="en-US" sz="1500" b="1" baseline="0">
                          <a:solidFill>
                            <a:srgbClr val="0000FA"/>
                          </a:solidFill>
                        </a:rPr>
                        <a:t>DIRECTION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pin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0068158"/>
                  </a:ext>
                </a:extLst>
              </a:tr>
              <a:tr h="376518">
                <a:tc>
                  <a:txBody>
                    <a:bodyPr/>
                    <a:lstStyle/>
                    <a:p>
                      <a:pPr marL="274320" indent="0" algn="l"/>
                      <a:r>
                        <a:rPr lang="en-US" sz="1500" b="1" baseline="0">
                          <a:solidFill>
                            <a:srgbClr val="0000FA"/>
                          </a:solidFill>
                        </a:rPr>
                        <a:t>USE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how the pin is used; required for timing analysis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5175383"/>
                  </a:ext>
                </a:extLst>
              </a:tr>
              <a:tr h="376518">
                <a:tc>
                  <a:txBody>
                    <a:bodyPr/>
                    <a:lstStyle/>
                    <a:p>
                      <a:pPr marL="274320" indent="0" algn="l"/>
                      <a:r>
                        <a:rPr lang="en-US" sz="1500" b="1" baseline="0">
                          <a:solidFill>
                            <a:srgbClr val="0000FA"/>
                          </a:solidFill>
                        </a:rPr>
                        <a:t>NETEXPR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a net expression property name (such as power1 or power2) and a default net name</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2808247"/>
                  </a:ext>
                </a:extLst>
              </a:tr>
              <a:tr h="645459">
                <a:tc>
                  <a:txBody>
                    <a:bodyPr/>
                    <a:lstStyle/>
                    <a:p>
                      <a:pPr marL="274320" algn="l"/>
                      <a:r>
                        <a:rPr lang="en-US" sz="1500" b="1" baseline="0">
                          <a:solidFill>
                            <a:srgbClr val="0000FA"/>
                          </a:solidFill>
                        </a:rPr>
                        <a:t>SUPPLYSENSITIVITY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that if this pin is connected to a tie-high connection, it should connect to the same net to which </a:t>
                      </a:r>
                      <a:r>
                        <a:rPr lang="en-US" sz="1500" b="0" i="1" baseline="0" err="1">
                          <a:solidFill>
                            <a:schemeClr val="tx1"/>
                          </a:solidFill>
                        </a:rPr>
                        <a:t>powerPinName</a:t>
                      </a:r>
                      <a:r>
                        <a:rPr lang="en-US" sz="1500" b="0" baseline="0">
                          <a:solidFill>
                            <a:schemeClr val="tx1"/>
                          </a:solidFill>
                        </a:rPr>
                        <a:t> is connected</a:t>
                      </a:r>
                      <a:endParaRPr lang="en-US" sz="1500" i="1"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629708"/>
                  </a:ext>
                </a:extLst>
              </a:tr>
              <a:tr h="645459">
                <a:tc>
                  <a:txBody>
                    <a:bodyPr/>
                    <a:lstStyle/>
                    <a:p>
                      <a:pPr marL="274320" algn="l"/>
                      <a:r>
                        <a:rPr lang="en-US" sz="1500" b="1" baseline="0">
                          <a:solidFill>
                            <a:srgbClr val="0000FA"/>
                          </a:solidFill>
                        </a:rPr>
                        <a:t>GROUNDSENSITIVITY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that if this pin is connected to a tie-low connection, it should connect to the same net to which </a:t>
                      </a:r>
                      <a:r>
                        <a:rPr lang="en-US" sz="1500" b="0" i="1" baseline="0" err="1">
                          <a:solidFill>
                            <a:schemeClr val="tx1"/>
                          </a:solidFill>
                        </a:rPr>
                        <a:t>groundPinName</a:t>
                      </a:r>
                      <a:r>
                        <a:rPr lang="en-US" sz="1500" b="0" baseline="0">
                          <a:solidFill>
                            <a:schemeClr val="tx1"/>
                          </a:solidFill>
                        </a:rPr>
                        <a:t> is connected</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9681662"/>
                  </a:ext>
                </a:extLst>
              </a:tr>
              <a:tr h="376518">
                <a:tc>
                  <a:txBody>
                    <a:bodyPr/>
                    <a:lstStyle/>
                    <a:p>
                      <a:pPr marL="274320" algn="l"/>
                      <a:r>
                        <a:rPr lang="en-US" sz="1500" b="1" baseline="0">
                          <a:solidFill>
                            <a:srgbClr val="0000FA"/>
                          </a:solidFill>
                        </a:rPr>
                        <a:t>SHAPE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a pin with special connection requirements because of its shape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0303664"/>
                  </a:ext>
                </a:extLst>
              </a:tr>
              <a:tr h="376518">
                <a:tc>
                  <a:txBody>
                    <a:bodyPr/>
                    <a:lstStyle/>
                    <a:p>
                      <a:pPr marL="274320" algn="l"/>
                      <a:r>
                        <a:rPr lang="en-US" sz="1500" b="1" baseline="0">
                          <a:solidFill>
                            <a:srgbClr val="0000FA"/>
                          </a:solidFill>
                        </a:rPr>
                        <a:t>MUSTJOIN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the name of another pin in the cell that must be connected with the pin being defined</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326248"/>
                  </a:ext>
                </a:extLst>
              </a:tr>
              <a:tr h="645459">
                <a:tc>
                  <a:txBody>
                    <a:bodyPr/>
                    <a:lstStyle/>
                    <a:p>
                      <a:pPr marL="274320" algn="l"/>
                      <a:r>
                        <a:rPr lang="en-US" sz="1500" b="1" baseline="0">
                          <a:solidFill>
                            <a:srgbClr val="0000FA"/>
                          </a:solidFill>
                        </a:rPr>
                        <a:t>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Indicates that the following LAYER, POLYGON, and VIA statements are all part of one PORT connection, until another PORT statement occurs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7577245"/>
                  </a:ext>
                </a:extLst>
              </a:tr>
              <a:tr h="645459">
                <a:tc>
                  <a:txBody>
                    <a:bodyPr/>
                    <a:lstStyle/>
                    <a:p>
                      <a:pPr marL="274320" algn="l"/>
                      <a:r>
                        <a:rPr lang="en-US" sz="1500" b="1" baseline="0">
                          <a:solidFill>
                            <a:srgbClr val="0000FA"/>
                          </a:solidFill>
                        </a:rPr>
                        <a:t>PROPERTY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a numerical/string value (</a:t>
                      </a:r>
                      <a:r>
                        <a:rPr lang="en-US" sz="1500" b="0" i="1" baseline="0" err="1">
                          <a:solidFill>
                            <a:schemeClr val="tx1"/>
                          </a:solidFill>
                        </a:rPr>
                        <a:t>propVal</a:t>
                      </a:r>
                      <a:r>
                        <a:rPr lang="en-US" sz="1500" b="0" baseline="0">
                          <a:solidFill>
                            <a:schemeClr val="tx1"/>
                          </a:solidFill>
                        </a:rPr>
                        <a:t>) for a macro property (</a:t>
                      </a:r>
                      <a:r>
                        <a:rPr lang="en-US" sz="1500" b="0" i="1" baseline="0" err="1">
                          <a:solidFill>
                            <a:schemeClr val="tx1"/>
                          </a:solidFill>
                        </a:rPr>
                        <a:t>propName</a:t>
                      </a:r>
                      <a:r>
                        <a:rPr lang="en-US" sz="1500" b="0" baseline="0">
                          <a:solidFill>
                            <a:schemeClr val="tx1"/>
                          </a:solidFill>
                        </a:rPr>
                        <a:t>) defined in the PROPERTYDEFINITIONS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0869879"/>
                  </a:ext>
                </a:extLst>
              </a:tr>
              <a:tr h="645459">
                <a:tc>
                  <a:txBody>
                    <a:bodyPr/>
                    <a:lstStyle/>
                    <a:p>
                      <a:pPr marL="274320" algn="l"/>
                      <a:r>
                        <a:rPr lang="en-US" sz="1500" b="1" baseline="0">
                          <a:solidFill>
                            <a:srgbClr val="0000FA"/>
                          </a:solidFill>
                        </a:rPr>
                        <a:t>PROPERTY LEF58_VIAINPINONLY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that vias must be dropped inside the original pin shapes to connect to the pin, and planar connection to the pin is not allowed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24973092"/>
                  </a:ext>
                </a:extLst>
              </a:tr>
            </a:tbl>
          </a:graphicData>
        </a:graphic>
      </p:graphicFrame>
      <p:sp>
        <p:nvSpPr>
          <p:cNvPr id="5" name="Arrow: Right 4">
            <a:hlinkClick r:id="rId3" action="ppaction://hlinksldjump"/>
            <a:extLst>
              <a:ext uri="{FF2B5EF4-FFF2-40B4-BE49-F238E27FC236}">
                <a16:creationId xmlns:a16="http://schemas.microsoft.com/office/drawing/2014/main" id="{6F9A24B7-04FE-4FF1-BD00-FD74B002A36E}"/>
              </a:ext>
            </a:extLst>
          </p:cNvPr>
          <p:cNvSpPr/>
          <p:nvPr/>
        </p:nvSpPr>
        <p:spPr>
          <a:xfrm rot="10800000">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048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a:t>
            </a:r>
          </a:p>
        </p:txBody>
      </p:sp>
      <p:sp>
        <p:nvSpPr>
          <p:cNvPr id="7" name="Content Placeholder 1">
            <a:extLst>
              <a:ext uri="{FF2B5EF4-FFF2-40B4-BE49-F238E27FC236}">
                <a16:creationId xmlns:a16="http://schemas.microsoft.com/office/drawing/2014/main" id="{6606E311-08A6-44B1-9A27-DF13F5E35AFD}"/>
              </a:ext>
            </a:extLst>
          </p:cNvPr>
          <p:cNvSpPr txBox="1">
            <a:spLocks/>
          </p:cNvSpPr>
          <p:nvPr/>
        </p:nvSpPr>
        <p:spPr>
          <a:xfrm>
            <a:off x="324466" y="681035"/>
            <a:ext cx="5863898" cy="58143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mbria" panose="02040503050406030204" pitchFamily="18" charset="0"/>
                <a:ea typeface="Cambria" panose="02040503050406030204" pitchFamily="18" charset="0"/>
              </a:rPr>
              <a:t>LEF: </a:t>
            </a:r>
            <a:r>
              <a:rPr lang="en-US" b="1" u="sng" dirty="0">
                <a:latin typeface="Cambria" panose="02040503050406030204" pitchFamily="18" charset="0"/>
                <a:ea typeface="Cambria" panose="02040503050406030204" pitchFamily="18" charset="0"/>
              </a:rPr>
              <a:t>L</a:t>
            </a:r>
            <a:r>
              <a:rPr lang="en-US" dirty="0">
                <a:latin typeface="Cambria" panose="02040503050406030204" pitchFamily="18" charset="0"/>
                <a:ea typeface="Cambria" panose="02040503050406030204" pitchFamily="18" charset="0"/>
              </a:rPr>
              <a:t>ibrary </a:t>
            </a:r>
            <a:r>
              <a:rPr lang="en-US" b="1" u="sng" dirty="0">
                <a:latin typeface="Cambria" panose="02040503050406030204" pitchFamily="18" charset="0"/>
                <a:ea typeface="Cambria" panose="02040503050406030204" pitchFamily="18" charset="0"/>
              </a:rPr>
              <a:t>E</a:t>
            </a:r>
            <a:r>
              <a:rPr lang="en-US" dirty="0">
                <a:latin typeface="Cambria" panose="02040503050406030204" pitchFamily="18" charset="0"/>
                <a:ea typeface="Cambria" panose="02040503050406030204" pitchFamily="18" charset="0"/>
              </a:rPr>
              <a:t>xchange </a:t>
            </a:r>
            <a:r>
              <a:rPr lang="en-US" b="1" u="sng" dirty="0">
                <a:latin typeface="Cambria" panose="02040503050406030204" pitchFamily="18" charset="0"/>
                <a:ea typeface="Cambria" panose="02040503050406030204" pitchFamily="18" charset="0"/>
              </a:rPr>
              <a:t>F</a:t>
            </a:r>
            <a:r>
              <a:rPr lang="en-US" dirty="0">
                <a:latin typeface="Cambria" panose="02040503050406030204" pitchFamily="18" charset="0"/>
                <a:ea typeface="Cambria" panose="02040503050406030204" pitchFamily="18" charset="0"/>
              </a:rPr>
              <a:t>ormat</a:t>
            </a:r>
          </a:p>
          <a:p>
            <a:pPr lvl="1"/>
            <a:r>
              <a:rPr lang="en-US" sz="2000" dirty="0">
                <a:latin typeface="Cambria" panose="02040503050406030204" pitchFamily="18" charset="0"/>
                <a:ea typeface="Cambria" panose="02040503050406030204" pitchFamily="18" charset="0"/>
              </a:rPr>
              <a:t>Abstract view of a standard cell’s layout</a:t>
            </a:r>
          </a:p>
          <a:p>
            <a:pPr lvl="1"/>
            <a:r>
              <a:rPr lang="en-US" sz="2000" dirty="0">
                <a:latin typeface="Cambria" panose="02040503050406030204" pitchFamily="18" charset="0"/>
                <a:ea typeface="Cambria" panose="02040503050406030204" pitchFamily="18" charset="0"/>
              </a:rPr>
              <a:t>Only contains layout info needed by P&amp;R tools</a:t>
            </a:r>
          </a:p>
          <a:p>
            <a:pPr lvl="1"/>
            <a:r>
              <a:rPr lang="en-US" sz="2000" dirty="0">
                <a:latin typeface="Cambria" panose="02040503050406030204" pitchFamily="18" charset="0"/>
                <a:ea typeface="Cambria" panose="02040503050406030204" pitchFamily="18" charset="0"/>
              </a:rPr>
              <a:t>Example: Inverter </a:t>
            </a:r>
            <a:r>
              <a:rPr lang="en-US" sz="2000" dirty="0">
                <a:latin typeface="Cambria" panose="02040503050406030204" pitchFamily="18" charset="0"/>
                <a:ea typeface="Cambria" panose="02040503050406030204" pitchFamily="18" charset="0"/>
                <a:sym typeface="Wingdings" panose="05000000000000000000" pitchFamily="2" charset="2"/>
              </a:rPr>
              <a:t> </a:t>
            </a:r>
            <a:endParaRPr lang="en-US" sz="20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0394F822-8A0B-41B0-94E2-99B02EF1213B}"/>
              </a:ext>
            </a:extLst>
          </p:cNvPr>
          <p:cNvPicPr>
            <a:picLocks noChangeAspect="1"/>
          </p:cNvPicPr>
          <p:nvPr/>
        </p:nvPicPr>
        <p:blipFill>
          <a:blip r:embed="rId3"/>
          <a:stretch>
            <a:fillRect/>
          </a:stretch>
        </p:blipFill>
        <p:spPr>
          <a:xfrm>
            <a:off x="6285718" y="884903"/>
            <a:ext cx="1504033" cy="5089870"/>
          </a:xfrm>
          <a:prstGeom prst="rect">
            <a:avLst/>
          </a:prstGeom>
        </p:spPr>
      </p:pic>
      <p:pic>
        <p:nvPicPr>
          <p:cNvPr id="6" name="Picture 5">
            <a:extLst>
              <a:ext uri="{FF2B5EF4-FFF2-40B4-BE49-F238E27FC236}">
                <a16:creationId xmlns:a16="http://schemas.microsoft.com/office/drawing/2014/main" id="{296F8FD7-017D-442A-B143-F73D0D3B7C92}"/>
              </a:ext>
            </a:extLst>
          </p:cNvPr>
          <p:cNvPicPr>
            <a:picLocks noChangeAspect="1"/>
          </p:cNvPicPr>
          <p:nvPr/>
        </p:nvPicPr>
        <p:blipFill>
          <a:blip r:embed="rId4"/>
          <a:stretch>
            <a:fillRect/>
          </a:stretch>
        </p:blipFill>
        <p:spPr>
          <a:xfrm>
            <a:off x="8428840" y="884901"/>
            <a:ext cx="1549483" cy="5089869"/>
          </a:xfrm>
          <a:prstGeom prst="rect">
            <a:avLst/>
          </a:prstGeom>
        </p:spPr>
      </p:pic>
      <p:sp>
        <p:nvSpPr>
          <p:cNvPr id="8" name="TextBox 7">
            <a:extLst>
              <a:ext uri="{FF2B5EF4-FFF2-40B4-BE49-F238E27FC236}">
                <a16:creationId xmlns:a16="http://schemas.microsoft.com/office/drawing/2014/main" id="{63F06E59-7370-49E3-9EAD-1778A3886A1E}"/>
              </a:ext>
            </a:extLst>
          </p:cNvPr>
          <p:cNvSpPr txBox="1"/>
          <p:nvPr/>
        </p:nvSpPr>
        <p:spPr>
          <a:xfrm>
            <a:off x="6285718" y="5993974"/>
            <a:ext cx="1504033"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Layout View</a:t>
            </a:r>
          </a:p>
        </p:txBody>
      </p:sp>
      <p:sp>
        <p:nvSpPr>
          <p:cNvPr id="13" name="TextBox 12">
            <a:extLst>
              <a:ext uri="{FF2B5EF4-FFF2-40B4-BE49-F238E27FC236}">
                <a16:creationId xmlns:a16="http://schemas.microsoft.com/office/drawing/2014/main" id="{699A2F83-F10D-47C8-8C9F-EC02BB6D631B}"/>
              </a:ext>
            </a:extLst>
          </p:cNvPr>
          <p:cNvSpPr txBox="1"/>
          <p:nvPr/>
        </p:nvSpPr>
        <p:spPr>
          <a:xfrm>
            <a:off x="8428841" y="5993974"/>
            <a:ext cx="1549482"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Abstract View</a:t>
            </a:r>
          </a:p>
        </p:txBody>
      </p:sp>
      <p:sp>
        <p:nvSpPr>
          <p:cNvPr id="14" name="TextBox 13">
            <a:extLst>
              <a:ext uri="{FF2B5EF4-FFF2-40B4-BE49-F238E27FC236}">
                <a16:creationId xmlns:a16="http://schemas.microsoft.com/office/drawing/2014/main" id="{FF03AF05-D0EA-4868-B6CC-A96FA04FD58D}"/>
              </a:ext>
            </a:extLst>
          </p:cNvPr>
          <p:cNvSpPr txBox="1"/>
          <p:nvPr/>
        </p:nvSpPr>
        <p:spPr>
          <a:xfrm>
            <a:off x="10704157" y="3244334"/>
            <a:ext cx="998991" cy="369332"/>
          </a:xfrm>
          <a:prstGeom prst="rect">
            <a:avLst/>
          </a:prstGeom>
          <a:noFill/>
        </p:spPr>
        <p:txBody>
          <a:bodyPr wrap="none" rtlCol="0">
            <a:spAutoFit/>
          </a:bodyPr>
          <a:lstStyle/>
          <a:p>
            <a:r>
              <a:rPr lang="en-US">
                <a:latin typeface="Cambria" panose="02040503050406030204" pitchFamily="18" charset="0"/>
                <a:ea typeface="Cambria" panose="02040503050406030204" pitchFamily="18" charset="0"/>
              </a:rPr>
              <a:t>I/O Pins</a:t>
            </a:r>
          </a:p>
        </p:txBody>
      </p:sp>
      <p:sp>
        <p:nvSpPr>
          <p:cNvPr id="15" name="TextBox 14">
            <a:extLst>
              <a:ext uri="{FF2B5EF4-FFF2-40B4-BE49-F238E27FC236}">
                <a16:creationId xmlns:a16="http://schemas.microsoft.com/office/drawing/2014/main" id="{40748042-B67D-4341-B7EB-C4886088C34A}"/>
              </a:ext>
            </a:extLst>
          </p:cNvPr>
          <p:cNvSpPr txBox="1"/>
          <p:nvPr/>
        </p:nvSpPr>
        <p:spPr>
          <a:xfrm>
            <a:off x="10435656" y="4645341"/>
            <a:ext cx="1457450" cy="646331"/>
          </a:xfrm>
          <a:prstGeom prst="rect">
            <a:avLst/>
          </a:prstGeom>
          <a:noFill/>
        </p:spPr>
        <p:txBody>
          <a:bodyPr wrap="none" rtlCol="0">
            <a:spAutoFit/>
          </a:bodyPr>
          <a:lstStyle/>
          <a:p>
            <a:pPr algn="ctr"/>
            <a:r>
              <a:rPr lang="en-US">
                <a:latin typeface="Cambria" panose="02040503050406030204" pitchFamily="18" charset="0"/>
                <a:ea typeface="Cambria" panose="02040503050406030204" pitchFamily="18" charset="0"/>
              </a:rPr>
              <a:t>Routing</a:t>
            </a:r>
          </a:p>
          <a:p>
            <a:pPr algn="ctr"/>
            <a:r>
              <a:rPr lang="en-US">
                <a:latin typeface="Cambria" panose="02040503050406030204" pitchFamily="18" charset="0"/>
                <a:ea typeface="Cambria" panose="02040503050406030204" pitchFamily="18" charset="0"/>
              </a:rPr>
              <a:t>Obstructions</a:t>
            </a:r>
          </a:p>
        </p:txBody>
      </p:sp>
      <p:cxnSp>
        <p:nvCxnSpPr>
          <p:cNvPr id="10" name="Straight Arrow Connector 9">
            <a:extLst>
              <a:ext uri="{FF2B5EF4-FFF2-40B4-BE49-F238E27FC236}">
                <a16:creationId xmlns:a16="http://schemas.microsoft.com/office/drawing/2014/main" id="{DA248132-0571-491E-89D4-8A39EE887759}"/>
              </a:ext>
            </a:extLst>
          </p:cNvPr>
          <p:cNvCxnSpPr>
            <a:cxnSpLocks/>
            <a:stCxn id="14" idx="1"/>
          </p:cNvCxnSpPr>
          <p:nvPr/>
        </p:nvCxnSpPr>
        <p:spPr>
          <a:xfrm flipH="1" flipV="1">
            <a:off x="9484995" y="2939415"/>
            <a:ext cx="1219162" cy="489585"/>
          </a:xfrm>
          <a:prstGeom prst="straightConnector1">
            <a:avLst/>
          </a:prstGeom>
          <a:ln w="50800">
            <a:solidFill>
              <a:srgbClr val="5F5F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2B8D75-ED63-42C6-B8A0-AEDC2CF73B95}"/>
              </a:ext>
            </a:extLst>
          </p:cNvPr>
          <p:cNvCxnSpPr>
            <a:cxnSpLocks/>
            <a:stCxn id="14" idx="1"/>
          </p:cNvCxnSpPr>
          <p:nvPr/>
        </p:nvCxnSpPr>
        <p:spPr>
          <a:xfrm flipH="1">
            <a:off x="9067800" y="3429000"/>
            <a:ext cx="1636357" cy="465433"/>
          </a:xfrm>
          <a:prstGeom prst="straightConnector1">
            <a:avLst/>
          </a:prstGeom>
          <a:ln w="50800">
            <a:solidFill>
              <a:srgbClr val="5F5F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4DF362A-CC63-4A1B-B1D0-F01FB0C479C4}"/>
              </a:ext>
            </a:extLst>
          </p:cNvPr>
          <p:cNvCxnSpPr>
            <a:cxnSpLocks/>
            <a:stCxn id="15" idx="1"/>
          </p:cNvCxnSpPr>
          <p:nvPr/>
        </p:nvCxnSpPr>
        <p:spPr>
          <a:xfrm flipH="1">
            <a:off x="9484995" y="4968507"/>
            <a:ext cx="950661" cy="123558"/>
          </a:xfrm>
          <a:prstGeom prst="straightConnector1">
            <a:avLst/>
          </a:prstGeom>
          <a:ln w="50800">
            <a:solidFill>
              <a:srgbClr val="5F5F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5EF4F5-06CE-48F6-9782-D11B7F5A8D56}"/>
              </a:ext>
            </a:extLst>
          </p:cNvPr>
          <p:cNvCxnSpPr>
            <a:cxnSpLocks/>
            <a:stCxn id="15" idx="1"/>
          </p:cNvCxnSpPr>
          <p:nvPr/>
        </p:nvCxnSpPr>
        <p:spPr>
          <a:xfrm flipH="1">
            <a:off x="9772650" y="4968507"/>
            <a:ext cx="663006" cy="498843"/>
          </a:xfrm>
          <a:prstGeom prst="straightConnector1">
            <a:avLst/>
          </a:prstGeom>
          <a:ln w="50800">
            <a:solidFill>
              <a:srgbClr val="5F5F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A37B63D-19AF-4AA2-B789-EA6E8AA5BD70}"/>
              </a:ext>
            </a:extLst>
          </p:cNvPr>
          <p:cNvSpPr txBox="1"/>
          <p:nvPr/>
        </p:nvSpPr>
        <p:spPr>
          <a:xfrm>
            <a:off x="10585128" y="1566327"/>
            <a:ext cx="1157689" cy="646331"/>
          </a:xfrm>
          <a:prstGeom prst="rect">
            <a:avLst/>
          </a:prstGeom>
          <a:noFill/>
        </p:spPr>
        <p:txBody>
          <a:bodyPr wrap="none" rtlCol="0">
            <a:spAutoFit/>
          </a:bodyPr>
          <a:lstStyle/>
          <a:p>
            <a:pPr algn="ctr"/>
            <a:r>
              <a:rPr lang="en-US">
                <a:latin typeface="Cambria" panose="02040503050406030204" pitchFamily="18" charset="0"/>
                <a:ea typeface="Cambria" panose="02040503050406030204" pitchFamily="18" charset="0"/>
              </a:rPr>
              <a:t>Cell P&amp;R</a:t>
            </a:r>
          </a:p>
          <a:p>
            <a:pPr algn="ctr"/>
            <a:r>
              <a:rPr lang="en-US">
                <a:latin typeface="Cambria" panose="02040503050406030204" pitchFamily="18" charset="0"/>
                <a:ea typeface="Cambria" panose="02040503050406030204" pitchFamily="18" charset="0"/>
              </a:rPr>
              <a:t>Boundary</a:t>
            </a:r>
          </a:p>
        </p:txBody>
      </p:sp>
      <p:cxnSp>
        <p:nvCxnSpPr>
          <p:cNvPr id="30" name="Straight Arrow Connector 29">
            <a:extLst>
              <a:ext uri="{FF2B5EF4-FFF2-40B4-BE49-F238E27FC236}">
                <a16:creationId xmlns:a16="http://schemas.microsoft.com/office/drawing/2014/main" id="{9261FD4F-640D-4602-9284-84112DB918AC}"/>
              </a:ext>
            </a:extLst>
          </p:cNvPr>
          <p:cNvCxnSpPr>
            <a:cxnSpLocks/>
            <a:stCxn id="29" idx="1"/>
          </p:cNvCxnSpPr>
          <p:nvPr/>
        </p:nvCxnSpPr>
        <p:spPr>
          <a:xfrm flipH="1">
            <a:off x="9576435" y="1889493"/>
            <a:ext cx="1008693" cy="0"/>
          </a:xfrm>
          <a:prstGeom prst="straightConnector1">
            <a:avLst/>
          </a:prstGeom>
          <a:ln w="50800">
            <a:solidFill>
              <a:srgbClr val="5F5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286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Manual Syntax Definitions</a:t>
            </a:r>
          </a:p>
        </p:txBody>
      </p:sp>
      <p:sp>
        <p:nvSpPr>
          <p:cNvPr id="10" name="Content Placeholder 1">
            <a:extLst>
              <a:ext uri="{FF2B5EF4-FFF2-40B4-BE49-F238E27FC236}">
                <a16:creationId xmlns:a16="http://schemas.microsoft.com/office/drawing/2014/main" id="{897B4A65-B1E7-4E0B-9AE2-DFF2A7C9520A}"/>
              </a:ext>
            </a:extLst>
          </p:cNvPr>
          <p:cNvSpPr txBox="1">
            <a:spLocks/>
          </p:cNvSpPr>
          <p:nvPr/>
        </p:nvSpPr>
        <p:spPr>
          <a:xfrm>
            <a:off x="324465" y="681036"/>
            <a:ext cx="11543070" cy="4376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rgbClr val="000096"/>
                </a:solidFill>
              </a:rPr>
              <a:t>PIN</a:t>
            </a:r>
            <a:endParaRPr lang="en-US" sz="1200" b="1"/>
          </a:p>
        </p:txBody>
      </p:sp>
      <p:graphicFrame>
        <p:nvGraphicFramePr>
          <p:cNvPr id="11" name="Table 11">
            <a:extLst>
              <a:ext uri="{FF2B5EF4-FFF2-40B4-BE49-F238E27FC236}">
                <a16:creationId xmlns:a16="http://schemas.microsoft.com/office/drawing/2014/main" id="{12EB834D-8138-48E6-85A2-4BD8C6EAF5DE}"/>
              </a:ext>
            </a:extLst>
          </p:cNvPr>
          <p:cNvGraphicFramePr>
            <a:graphicFrameLocks noGrp="1"/>
          </p:cNvGraphicFramePr>
          <p:nvPr>
            <p:extLst>
              <p:ext uri="{D42A27DB-BD31-4B8C-83A1-F6EECF244321}">
                <p14:modId xmlns:p14="http://schemas.microsoft.com/office/powerpoint/2010/main" val="1520526029"/>
              </p:ext>
            </p:extLst>
          </p:nvPr>
        </p:nvGraphicFramePr>
        <p:xfrm>
          <a:off x="324465" y="1011678"/>
          <a:ext cx="11543070" cy="5490723"/>
        </p:xfrm>
        <a:graphic>
          <a:graphicData uri="http://schemas.openxmlformats.org/drawingml/2006/table">
            <a:tbl>
              <a:tblPr firstRow="1" bandRow="1">
                <a:tableStyleId>{5C22544A-7EE6-4342-B048-85BDC9FD1C3A}</a:tableStyleId>
              </a:tblPr>
              <a:tblGrid>
                <a:gridCol w="3251855">
                  <a:extLst>
                    <a:ext uri="{9D8B030D-6E8A-4147-A177-3AD203B41FA5}">
                      <a16:colId xmlns:a16="http://schemas.microsoft.com/office/drawing/2014/main" val="2783930909"/>
                    </a:ext>
                  </a:extLst>
                </a:gridCol>
                <a:gridCol w="8291215">
                  <a:extLst>
                    <a:ext uri="{9D8B030D-6E8A-4147-A177-3AD203B41FA5}">
                      <a16:colId xmlns:a16="http://schemas.microsoft.com/office/drawing/2014/main" val="1371041014"/>
                    </a:ext>
                  </a:extLst>
                </a:gridCol>
              </a:tblGrid>
              <a:tr h="748735">
                <a:tc>
                  <a:txBody>
                    <a:bodyPr/>
                    <a:lstStyle/>
                    <a:p>
                      <a:pPr marL="274320" indent="0" algn="l"/>
                      <a:r>
                        <a:rPr lang="en-US" sz="1500" b="1" baseline="0">
                          <a:solidFill>
                            <a:srgbClr val="0000FA"/>
                          </a:solidFill>
                        </a:rPr>
                        <a:t>ANTENNAPARTIALMETALAREA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partial metal area connected directly to the I/O pin and the inside of the macro cell on the layer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4720832"/>
                  </a:ext>
                </a:extLst>
              </a:tr>
              <a:tr h="748735">
                <a:tc>
                  <a:txBody>
                    <a:bodyPr/>
                    <a:lstStyle/>
                    <a:p>
                      <a:pPr marL="274320" indent="0" algn="l"/>
                      <a:r>
                        <a:rPr lang="en-US" sz="1500" b="1" baseline="0">
                          <a:solidFill>
                            <a:srgbClr val="0000FA"/>
                          </a:solidFill>
                        </a:rPr>
                        <a:t>ANTENNAPARTIALMETALSIDEAREA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partial metal side wall area connected directly to the I/O pin and the inside of the macro cell on the layer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0068158"/>
                  </a:ext>
                </a:extLst>
              </a:tr>
              <a:tr h="436762">
                <a:tc>
                  <a:txBody>
                    <a:bodyPr/>
                    <a:lstStyle/>
                    <a:p>
                      <a:pPr marL="274320" indent="0" algn="l"/>
                      <a:r>
                        <a:rPr lang="en-US" sz="1500" b="1" baseline="0">
                          <a:solidFill>
                            <a:srgbClr val="0000FA"/>
                          </a:solidFill>
                        </a:rPr>
                        <a:t>ANTENNAPARTIALCUTAREA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partial cut area above the current pin layer and inside the macro cell on the layer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5175383"/>
                  </a:ext>
                </a:extLst>
              </a:tr>
              <a:tr h="436762">
                <a:tc>
                  <a:txBody>
                    <a:bodyPr/>
                    <a:lstStyle/>
                    <a:p>
                      <a:pPr marL="274320" indent="0" algn="l"/>
                      <a:r>
                        <a:rPr lang="en-US" sz="1500" b="1" baseline="0">
                          <a:solidFill>
                            <a:srgbClr val="0000FA"/>
                          </a:solidFill>
                        </a:rPr>
                        <a:t>ANTENNADIFFAREA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the diffusion (diode) area, in micron-squared units, to which the pin is connected on a layer</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2808247"/>
                  </a:ext>
                </a:extLst>
              </a:tr>
              <a:tr h="436762">
                <a:tc>
                  <a:txBody>
                    <a:bodyPr/>
                    <a:lstStyle/>
                    <a:p>
                      <a:pPr marL="274320" algn="l"/>
                      <a:r>
                        <a:rPr lang="en-US" sz="1500" b="1" baseline="0">
                          <a:solidFill>
                            <a:srgbClr val="0000FA"/>
                          </a:solidFill>
                        </a:rPr>
                        <a:t>ANTENNAMODEL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the oxide model for the pin</a:t>
                      </a:r>
                      <a:endParaRPr lang="en-US" sz="1500" i="1"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629708"/>
                  </a:ext>
                </a:extLst>
              </a:tr>
              <a:tr h="436762">
                <a:tc>
                  <a:txBody>
                    <a:bodyPr/>
                    <a:lstStyle/>
                    <a:p>
                      <a:pPr marL="274320" algn="l"/>
                      <a:r>
                        <a:rPr lang="en-US" sz="1500" b="1" baseline="0">
                          <a:solidFill>
                            <a:srgbClr val="0000FA"/>
                          </a:solidFill>
                        </a:rPr>
                        <a:t>ANTENNAGATEAREA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the gate area, in micron-squared units, to which the pin is connected on a layer</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9681662"/>
                  </a:ext>
                </a:extLst>
              </a:tr>
              <a:tr h="748735">
                <a:tc>
                  <a:txBody>
                    <a:bodyPr/>
                    <a:lstStyle/>
                    <a:p>
                      <a:pPr marL="274320" algn="l"/>
                      <a:r>
                        <a:rPr lang="en-US" sz="1500" b="1" baseline="0">
                          <a:solidFill>
                            <a:srgbClr val="0000FA"/>
                          </a:solidFill>
                        </a:rPr>
                        <a:t>ANTENNAMAXAREACAR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maximum cumulative area ratio value on the specified </a:t>
                      </a:r>
                      <a:r>
                        <a:rPr lang="en-US" sz="1500" b="0" i="1" baseline="0" err="1">
                          <a:solidFill>
                            <a:schemeClr val="tx1"/>
                          </a:solidFill>
                        </a:rPr>
                        <a:t>layerName</a:t>
                      </a:r>
                      <a:r>
                        <a:rPr lang="en-US" sz="1500" b="0" i="0" baseline="0">
                          <a:solidFill>
                            <a:schemeClr val="tx1"/>
                          </a:solidFill>
                        </a:rPr>
                        <a:t> using the metal area at or below the current pin layer, excluding the pin area itself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0303664"/>
                  </a:ext>
                </a:extLst>
              </a:tr>
              <a:tr h="748735">
                <a:tc>
                  <a:txBody>
                    <a:bodyPr/>
                    <a:lstStyle/>
                    <a:p>
                      <a:pPr marL="274320" algn="l"/>
                      <a:r>
                        <a:rPr lang="en-US" sz="1500" b="1" baseline="0">
                          <a:solidFill>
                            <a:srgbClr val="0000FA"/>
                          </a:solidFill>
                        </a:rPr>
                        <a:t>ANTENNAMAXSIDEAREACAR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marR="0" lvl="0" indent="-457200" algn="l" defTabSz="914400" rtl="0" eaLnBrk="1" fontAlgn="auto" latinLnBrk="0" hangingPunct="1">
                        <a:lnSpc>
                          <a:spcPct val="100000"/>
                        </a:lnSpc>
                        <a:spcBef>
                          <a:spcPts val="0"/>
                        </a:spcBef>
                        <a:spcAft>
                          <a:spcPts val="0"/>
                        </a:spcAft>
                        <a:buClrTx/>
                        <a:buSzTx/>
                        <a:buFontTx/>
                        <a:buNone/>
                        <a:tabLst/>
                        <a:defRPr/>
                      </a:pPr>
                      <a:r>
                        <a:rPr lang="en-US" sz="1500" b="0" baseline="0">
                          <a:solidFill>
                            <a:schemeClr val="tx1"/>
                          </a:solidFill>
                        </a:rPr>
                        <a:t>– Specifies the maximum cumulative antenna ratio value on the specified </a:t>
                      </a:r>
                      <a:r>
                        <a:rPr lang="en-US" sz="1500" b="0" i="1" baseline="0" err="1">
                          <a:solidFill>
                            <a:schemeClr val="tx1"/>
                          </a:solidFill>
                        </a:rPr>
                        <a:t>layerName</a:t>
                      </a:r>
                      <a:r>
                        <a:rPr lang="en-US" sz="1500" b="0" baseline="0">
                          <a:solidFill>
                            <a:schemeClr val="tx1"/>
                          </a:solidFill>
                        </a:rPr>
                        <a:t>, using the metal side wall area at or below the current pin layer, excluding the pin area itself</a:t>
                      </a:r>
                      <a:endParaRPr lang="en-US" sz="1500" baseline="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326248"/>
                  </a:ext>
                </a:extLst>
              </a:tr>
              <a:tr h="748735">
                <a:tc>
                  <a:txBody>
                    <a:bodyPr/>
                    <a:lstStyle/>
                    <a:p>
                      <a:pPr marL="274320" algn="l"/>
                      <a:r>
                        <a:rPr lang="en-US" sz="1500" b="1" baseline="0">
                          <a:solidFill>
                            <a:srgbClr val="0000FA"/>
                          </a:solidFill>
                        </a:rPr>
                        <a:t>ANTENNAMAXCUTCAR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37160" indent="-457200" algn="l"/>
                      <a:r>
                        <a:rPr lang="en-US" sz="1500" b="0" baseline="0">
                          <a:solidFill>
                            <a:schemeClr val="tx1"/>
                          </a:solidFill>
                        </a:rPr>
                        <a:t>– Specifies the maximum cumulative antenna ratio value on the specified </a:t>
                      </a:r>
                      <a:r>
                        <a:rPr lang="en-US" sz="1500" b="0" i="1" baseline="0" err="1">
                          <a:solidFill>
                            <a:schemeClr val="tx1"/>
                          </a:solidFill>
                        </a:rPr>
                        <a:t>layerName</a:t>
                      </a:r>
                      <a:r>
                        <a:rPr lang="en-US" sz="1500" b="0" baseline="0">
                          <a:solidFill>
                            <a:schemeClr val="tx1"/>
                          </a:solidFill>
                        </a:rPr>
                        <a:t> </a:t>
                      </a:r>
                      <a:r>
                        <a:rPr lang="en-US" sz="1500" b="0" i="0" baseline="0">
                          <a:solidFill>
                            <a:schemeClr val="tx1"/>
                          </a:solidFill>
                        </a:rPr>
                        <a:t>using the cut area at or below the current pin layer, excluding the pin area itself</a:t>
                      </a:r>
                      <a:endParaRPr lang="en-US" sz="1500" b="0" baseline="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7577245"/>
                  </a:ext>
                </a:extLst>
              </a:tr>
            </a:tbl>
          </a:graphicData>
        </a:graphic>
      </p:graphicFrame>
      <p:sp>
        <p:nvSpPr>
          <p:cNvPr id="6" name="Arrow: Right 5">
            <a:hlinkClick r:id="rId3" action="ppaction://hlinksldjump"/>
            <a:extLst>
              <a:ext uri="{FF2B5EF4-FFF2-40B4-BE49-F238E27FC236}">
                <a16:creationId xmlns:a16="http://schemas.microsoft.com/office/drawing/2014/main" id="{AE3D8DED-E256-46BF-BF12-F93CCA1856CC}"/>
              </a:ext>
            </a:extLst>
          </p:cNvPr>
          <p:cNvSpPr/>
          <p:nvPr/>
        </p:nvSpPr>
        <p:spPr>
          <a:xfrm rot="10800000">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30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Prior Work - Parsing a LEF File</a:t>
            </a:r>
          </a:p>
        </p:txBody>
      </p:sp>
      <p:pic>
        <p:nvPicPr>
          <p:cNvPr id="7" name="Picture 6" descr="A close up of a map&#10;&#10;Description automatically generated">
            <a:extLst>
              <a:ext uri="{FF2B5EF4-FFF2-40B4-BE49-F238E27FC236}">
                <a16:creationId xmlns:a16="http://schemas.microsoft.com/office/drawing/2014/main" id="{177DE23B-C656-4124-A1CB-2E4A4136A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266" y="929167"/>
            <a:ext cx="6231467" cy="4999666"/>
          </a:xfrm>
          <a:prstGeom prst="rect">
            <a:avLst/>
          </a:prstGeom>
        </p:spPr>
      </p:pic>
      <p:sp>
        <p:nvSpPr>
          <p:cNvPr id="8" name="TextBox 7">
            <a:extLst>
              <a:ext uri="{FF2B5EF4-FFF2-40B4-BE49-F238E27FC236}">
                <a16:creationId xmlns:a16="http://schemas.microsoft.com/office/drawing/2014/main" id="{C3D2A4BB-7174-47AB-802F-20922EDDFC10}"/>
              </a:ext>
            </a:extLst>
          </p:cNvPr>
          <p:cNvSpPr txBox="1"/>
          <p:nvPr/>
        </p:nvSpPr>
        <p:spPr>
          <a:xfrm>
            <a:off x="8442626" y="6050840"/>
            <a:ext cx="3424909" cy="400110"/>
          </a:xfrm>
          <a:prstGeom prst="rect">
            <a:avLst/>
          </a:prstGeom>
          <a:noFill/>
        </p:spPr>
        <p:txBody>
          <a:bodyPr wrap="square" rtlCol="0">
            <a:spAutoFit/>
          </a:bodyPr>
          <a:lstStyle/>
          <a:p>
            <a:pPr algn="just"/>
            <a:r>
              <a:rPr lang="en-US" sz="1000" dirty="0"/>
              <a:t>*This flowchart was created by the Fall 2019 group (Josh Ashley, James </a:t>
            </a:r>
            <a:r>
              <a:rPr lang="en-US" sz="1000" dirty="0" err="1"/>
              <a:t>Exterkamp</a:t>
            </a:r>
            <a:r>
              <a:rPr lang="en-US" sz="1000" dirty="0"/>
              <a:t> and Matthew Miller)</a:t>
            </a:r>
          </a:p>
        </p:txBody>
      </p:sp>
    </p:spTree>
    <p:extLst>
      <p:ext uri="{BB962C8B-B14F-4D97-AF65-F5344CB8AC3E}">
        <p14:creationId xmlns:p14="http://schemas.microsoft.com/office/powerpoint/2010/main" val="2666219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Prior Work - TLEF/TF Parsing</a:t>
            </a:r>
          </a:p>
        </p:txBody>
      </p:sp>
      <p:sp>
        <p:nvSpPr>
          <p:cNvPr id="5" name="Content Placeholder 6">
            <a:extLst>
              <a:ext uri="{FF2B5EF4-FFF2-40B4-BE49-F238E27FC236}">
                <a16:creationId xmlns:a16="http://schemas.microsoft.com/office/drawing/2014/main" id="{B2F1366D-9551-4E6F-B5DD-04E157489583}"/>
              </a:ext>
            </a:extLst>
          </p:cNvPr>
          <p:cNvSpPr>
            <a:spLocks noGrp="1"/>
          </p:cNvSpPr>
          <p:nvPr>
            <p:ph idx="1"/>
          </p:nvPr>
        </p:nvSpPr>
        <p:spPr>
          <a:xfrm>
            <a:off x="324465" y="681036"/>
            <a:ext cx="11543070" cy="5811204"/>
          </a:xfrm>
        </p:spPr>
        <p:txBody>
          <a:bodyPr/>
          <a:lstStyle/>
          <a:p>
            <a:r>
              <a:rPr lang="en-US" dirty="0"/>
              <a:t>Given TLEF/TF filename, read layer names</a:t>
            </a:r>
          </a:p>
          <a:p>
            <a:pPr lvl="1"/>
            <a:r>
              <a:rPr lang="en-US" dirty="0"/>
              <a:t>Similar Parsing Structure</a:t>
            </a:r>
          </a:p>
          <a:p>
            <a:r>
              <a:rPr lang="en-US" dirty="0"/>
              <a:t>Only one instantiated per run, depending on DDC</a:t>
            </a:r>
          </a:p>
          <a:p>
            <a:pPr lvl="1"/>
            <a:r>
              <a:rPr lang="en-US" dirty="0"/>
              <a:t>If .</a:t>
            </a:r>
            <a:r>
              <a:rPr lang="en-US" dirty="0" err="1"/>
              <a:t>tlef</a:t>
            </a:r>
            <a:r>
              <a:rPr lang="en-US" dirty="0"/>
              <a:t> exists use that, otherwise use .</a:t>
            </a:r>
            <a:r>
              <a:rPr lang="en-US" dirty="0" err="1"/>
              <a:t>tf</a:t>
            </a:r>
            <a:endParaRPr lang="en-US" dirty="0"/>
          </a:p>
          <a:p>
            <a:r>
              <a:rPr lang="en-US" dirty="0"/>
              <a:t>Parse chosen file, generate array of layers</a:t>
            </a:r>
          </a:p>
          <a:p>
            <a:r>
              <a:rPr lang="en-US" dirty="0"/>
              <a:t>Use these layers for LEF verification</a:t>
            </a:r>
          </a:p>
          <a:p>
            <a:endParaRPr lang="en-US" dirty="0"/>
          </a:p>
        </p:txBody>
      </p:sp>
    </p:spTree>
    <p:extLst>
      <p:ext uri="{BB962C8B-B14F-4D97-AF65-F5344CB8AC3E}">
        <p14:creationId xmlns:p14="http://schemas.microsoft.com/office/powerpoint/2010/main" val="2191286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Prior Work - TLEF Parsing</a:t>
            </a:r>
          </a:p>
        </p:txBody>
      </p:sp>
      <p:sp>
        <p:nvSpPr>
          <p:cNvPr id="8" name="TextBox 7">
            <a:extLst>
              <a:ext uri="{FF2B5EF4-FFF2-40B4-BE49-F238E27FC236}">
                <a16:creationId xmlns:a16="http://schemas.microsoft.com/office/drawing/2014/main" id="{C3D2A4BB-7174-47AB-802F-20922EDDFC10}"/>
              </a:ext>
            </a:extLst>
          </p:cNvPr>
          <p:cNvSpPr txBox="1"/>
          <p:nvPr/>
        </p:nvSpPr>
        <p:spPr>
          <a:xfrm>
            <a:off x="8442626" y="6050840"/>
            <a:ext cx="3424909" cy="400110"/>
          </a:xfrm>
          <a:prstGeom prst="rect">
            <a:avLst/>
          </a:prstGeom>
          <a:noFill/>
        </p:spPr>
        <p:txBody>
          <a:bodyPr wrap="square" rtlCol="0">
            <a:spAutoFit/>
          </a:bodyPr>
          <a:lstStyle/>
          <a:p>
            <a:pPr algn="just"/>
            <a:r>
              <a:rPr lang="en-US" sz="1000" dirty="0"/>
              <a:t>*This flowchart was created by the Fall 2019 group (Josh Ashley, James </a:t>
            </a:r>
            <a:r>
              <a:rPr lang="en-US" sz="1000" dirty="0" err="1"/>
              <a:t>Exterkamp</a:t>
            </a:r>
            <a:r>
              <a:rPr lang="en-US" sz="1000" dirty="0"/>
              <a:t> and Matthew Miller)</a:t>
            </a:r>
          </a:p>
        </p:txBody>
      </p:sp>
      <p:sp>
        <p:nvSpPr>
          <p:cNvPr id="24" name="Rectangle 23">
            <a:extLst>
              <a:ext uri="{FF2B5EF4-FFF2-40B4-BE49-F238E27FC236}">
                <a16:creationId xmlns:a16="http://schemas.microsoft.com/office/drawing/2014/main" id="{F9A97FA5-BE69-4700-906E-90BC2F61DBAC}"/>
              </a:ext>
            </a:extLst>
          </p:cNvPr>
          <p:cNvSpPr/>
          <p:nvPr/>
        </p:nvSpPr>
        <p:spPr bwMode="auto">
          <a:xfrm>
            <a:off x="2934861" y="1387891"/>
            <a:ext cx="6322278" cy="3928627"/>
          </a:xfrm>
          <a:prstGeom prst="rect">
            <a:avLst/>
          </a:prstGeom>
          <a:noFill/>
          <a:ln w="127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spAutoFit/>
          </a:bodyPr>
          <a:lstStyle/>
          <a:p>
            <a:pPr marL="342900" marR="0" lvl="0" indent="-342900" defTabSz="914400" eaLnBrk="0" fontAlgn="base" latinLnBrk="0" hangingPunct="0">
              <a:lnSpc>
                <a:spcPct val="100000"/>
              </a:lnSpc>
              <a:spcBef>
                <a:spcPct val="20000"/>
              </a:spcBef>
              <a:spcAft>
                <a:spcPct val="0"/>
              </a:spcAft>
              <a:buClrTx/>
              <a:buSzTx/>
              <a:buFont typeface="Wingdings" panose="05000000000000000000" pitchFamily="2" charset="2"/>
              <a:buNone/>
              <a:tabLst/>
              <a:defRPr/>
            </a:pPr>
            <a:endParaRPr kumimoji="0" lang="en-US" sz="1200" b="1" i="0" u="none" strike="noStrike" kern="0" cap="none" spc="0" normalizeH="0" baseline="0" noProof="0">
              <a:ln>
                <a:noFill/>
              </a:ln>
              <a:solidFill>
                <a:srgbClr val="3333CC"/>
              </a:solidFill>
              <a:effectLst/>
              <a:uLnTx/>
              <a:uFillTx/>
              <a:latin typeface="Arial" panose="020B0604020202020204" pitchFamily="34" charset="0"/>
            </a:endParaRPr>
          </a:p>
        </p:txBody>
      </p:sp>
      <p:cxnSp>
        <p:nvCxnSpPr>
          <p:cNvPr id="25" name="Straight Arrow Connector 24">
            <a:extLst>
              <a:ext uri="{FF2B5EF4-FFF2-40B4-BE49-F238E27FC236}">
                <a16:creationId xmlns:a16="http://schemas.microsoft.com/office/drawing/2014/main" id="{DD7571AD-2651-4014-8226-18072A48B01B}"/>
              </a:ext>
            </a:extLst>
          </p:cNvPr>
          <p:cNvCxnSpPr/>
          <p:nvPr/>
        </p:nvCxnSpPr>
        <p:spPr bwMode="auto">
          <a:xfrm>
            <a:off x="1718114" y="2145891"/>
            <a:ext cx="1534974" cy="2533"/>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289EE242-7F52-4234-8CA2-6DF8C7C63271}"/>
              </a:ext>
            </a:extLst>
          </p:cNvPr>
          <p:cNvSpPr txBox="1"/>
          <p:nvPr/>
        </p:nvSpPr>
        <p:spPr>
          <a:xfrm>
            <a:off x="1661846" y="1841398"/>
            <a:ext cx="13310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3333CC"/>
                </a:solidFill>
                <a:latin typeface="Arial"/>
                <a:cs typeface="Arial"/>
              </a:rPr>
              <a:t>TLEF path</a:t>
            </a:r>
            <a:endParaRPr lang="en-US" sz="1200" b="1" err="1">
              <a:solidFill>
                <a:srgbClr val="3333CC"/>
              </a:solidFill>
              <a:latin typeface="Arial" panose="020B0604020202020204" pitchFamily="34" charset="0"/>
            </a:endParaRPr>
          </a:p>
        </p:txBody>
      </p:sp>
      <p:sp>
        <p:nvSpPr>
          <p:cNvPr id="27" name="TextBox 26">
            <a:extLst>
              <a:ext uri="{FF2B5EF4-FFF2-40B4-BE49-F238E27FC236}">
                <a16:creationId xmlns:a16="http://schemas.microsoft.com/office/drawing/2014/main" id="{C1886769-6AA6-4B3C-A4C2-C81E4A1C570D}"/>
              </a:ext>
            </a:extLst>
          </p:cNvPr>
          <p:cNvSpPr txBox="1"/>
          <p:nvPr/>
        </p:nvSpPr>
        <p:spPr>
          <a:xfrm>
            <a:off x="3255762" y="1874357"/>
            <a:ext cx="2231451" cy="1569660"/>
          </a:xfrm>
          <a:prstGeom prst="rect">
            <a:avLst/>
          </a:prstGeom>
          <a:solidFill>
            <a:srgbClr val="FFFFFF"/>
          </a:solidFill>
          <a:ln w="127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333CC"/>
                </a:solidFill>
                <a:effectLst/>
                <a:uLnTx/>
                <a:uFillTx/>
                <a:latin typeface="Arial"/>
                <a:ea typeface="+mn-ea"/>
                <a:cs typeface="Arial"/>
              </a:rPr>
              <a:t>INITIALIZE</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Verify file existence</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Declare ALL instance variables</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p:txBody>
      </p:sp>
      <p:sp>
        <p:nvSpPr>
          <p:cNvPr id="28" name="TextBox 27">
            <a:extLst>
              <a:ext uri="{FF2B5EF4-FFF2-40B4-BE49-F238E27FC236}">
                <a16:creationId xmlns:a16="http://schemas.microsoft.com/office/drawing/2014/main" id="{EA377E20-946A-4800-8307-8C5448DB7E18}"/>
              </a:ext>
            </a:extLst>
          </p:cNvPr>
          <p:cNvSpPr txBox="1"/>
          <p:nvPr/>
        </p:nvSpPr>
        <p:spPr>
          <a:xfrm>
            <a:off x="5868692" y="1527143"/>
            <a:ext cx="2920572" cy="3600986"/>
          </a:xfrm>
          <a:prstGeom prst="rect">
            <a:avLst/>
          </a:prstGeom>
          <a:solidFill>
            <a:srgbClr val="FFFFFF"/>
          </a:solidFill>
          <a:ln w="127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333CC"/>
                </a:solidFill>
                <a:effectLst/>
                <a:uLnTx/>
                <a:uFillTx/>
                <a:latin typeface="Arial"/>
                <a:ea typeface="+mn-ea"/>
                <a:cs typeface="Arial"/>
              </a:rPr>
              <a:t>TLEF_PARSE</a:t>
            </a: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Parses TLEF file into </a:t>
            </a:r>
            <a:r>
              <a:rPr kumimoji="0" lang="en-US" sz="1200" b="1" i="0" u="none" strike="noStrike" kern="0" cap="none" spc="0" normalizeH="0" baseline="0" noProof="0" err="1">
                <a:ln>
                  <a:noFill/>
                </a:ln>
                <a:solidFill>
                  <a:srgbClr val="000000"/>
                </a:solidFill>
                <a:effectLst/>
                <a:uLnTx/>
                <a:uFillTx/>
                <a:latin typeface="Arial"/>
                <a:ea typeface="+mn-ea"/>
                <a:cs typeface="Arial"/>
              </a:rPr>
              <a:t>tlef_layers</a:t>
            </a:r>
            <a:r>
              <a:rPr kumimoji="0" lang="en-US" sz="1200" b="1" i="0" u="none" strike="noStrike" kern="0" cap="none" spc="0" normalizeH="0" baseline="0" noProof="0">
                <a:ln>
                  <a:noFill/>
                </a:ln>
                <a:solidFill>
                  <a:srgbClr val="000000"/>
                </a:solidFill>
                <a:effectLst/>
                <a:uLnTx/>
                <a:uFillTx/>
                <a:latin typeface="Arial"/>
                <a:ea typeface="+mn-ea"/>
                <a:cs typeface="Arial"/>
              </a:rPr>
              <a:t> hash</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Calls private methods</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p:txBody>
      </p:sp>
      <p:sp>
        <p:nvSpPr>
          <p:cNvPr id="29" name="TextBox 28">
            <a:extLst>
              <a:ext uri="{FF2B5EF4-FFF2-40B4-BE49-F238E27FC236}">
                <a16:creationId xmlns:a16="http://schemas.microsoft.com/office/drawing/2014/main" id="{C62288A4-B426-4667-8864-DA5D41CF40B8}"/>
              </a:ext>
            </a:extLst>
          </p:cNvPr>
          <p:cNvSpPr txBox="1"/>
          <p:nvPr/>
        </p:nvSpPr>
        <p:spPr>
          <a:xfrm>
            <a:off x="6241201" y="2434987"/>
            <a:ext cx="2166584" cy="1200329"/>
          </a:xfrm>
          <a:prstGeom prst="rect">
            <a:avLst/>
          </a:prstGeom>
          <a:solidFill>
            <a:srgbClr val="FFFFFF"/>
          </a:solidFill>
          <a:ln w="127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333CC"/>
                </a:solidFill>
                <a:effectLst/>
                <a:uLnTx/>
                <a:uFillTx/>
                <a:latin typeface="Arial"/>
                <a:ea typeface="+mn-ea"/>
                <a:cs typeface="Arial"/>
              </a:rPr>
              <a:t>_MATCH_BEGIN_LAYER</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 Matches layer begin statement</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Adds begin line number to </a:t>
            </a:r>
            <a:r>
              <a:rPr kumimoji="0" lang="en-US" sz="1200" b="1" i="0" u="none" strike="noStrike" kern="0" cap="none" spc="0" normalizeH="0" baseline="0" noProof="0" err="1">
                <a:ln>
                  <a:noFill/>
                </a:ln>
                <a:solidFill>
                  <a:srgbClr val="000000"/>
                </a:solidFill>
                <a:effectLst/>
                <a:uLnTx/>
                <a:uFillTx/>
                <a:latin typeface="Arial"/>
                <a:ea typeface="+mn-ea"/>
                <a:cs typeface="Arial"/>
              </a:rPr>
              <a:t>tlef_layers</a:t>
            </a:r>
            <a:r>
              <a:rPr kumimoji="0" lang="en-US" sz="1200" b="1" i="0" u="none" strike="noStrike" kern="0" cap="none" spc="0" normalizeH="0" baseline="0" noProof="0">
                <a:ln>
                  <a:noFill/>
                </a:ln>
                <a:solidFill>
                  <a:srgbClr val="000000"/>
                </a:solidFill>
                <a:effectLst/>
                <a:uLnTx/>
                <a:uFillTx/>
                <a:latin typeface="Arial"/>
                <a:ea typeface="+mn-ea"/>
                <a:cs typeface="Arial"/>
              </a:rPr>
              <a:t> hash</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p:txBody>
      </p:sp>
      <p:sp>
        <p:nvSpPr>
          <p:cNvPr id="30" name="TextBox 29">
            <a:extLst>
              <a:ext uri="{FF2B5EF4-FFF2-40B4-BE49-F238E27FC236}">
                <a16:creationId xmlns:a16="http://schemas.microsoft.com/office/drawing/2014/main" id="{D760F26E-15EF-4034-A410-34371002E036}"/>
              </a:ext>
            </a:extLst>
          </p:cNvPr>
          <p:cNvSpPr txBox="1"/>
          <p:nvPr/>
        </p:nvSpPr>
        <p:spPr>
          <a:xfrm>
            <a:off x="2934861" y="140000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00B050"/>
                </a:solidFill>
                <a:latin typeface="Arial"/>
                <a:cs typeface="Arial"/>
              </a:rPr>
              <a:t>TLEF_FILE object </a:t>
            </a:r>
            <a:endParaRPr lang="en-US" sz="1200" b="1">
              <a:solidFill>
                <a:srgbClr val="00B050"/>
              </a:solidFill>
              <a:latin typeface="Arial" panose="020B0604020202020204" pitchFamily="34" charset="0"/>
            </a:endParaRPr>
          </a:p>
        </p:txBody>
      </p:sp>
      <p:sp>
        <p:nvSpPr>
          <p:cNvPr id="31" name="TextBox 30">
            <a:extLst>
              <a:ext uri="{FF2B5EF4-FFF2-40B4-BE49-F238E27FC236}">
                <a16:creationId xmlns:a16="http://schemas.microsoft.com/office/drawing/2014/main" id="{FA8241EF-1BF4-4EE8-9C3E-1BB2662EA57D}"/>
              </a:ext>
            </a:extLst>
          </p:cNvPr>
          <p:cNvSpPr txBox="1"/>
          <p:nvPr/>
        </p:nvSpPr>
        <p:spPr>
          <a:xfrm>
            <a:off x="3638203" y="2712536"/>
            <a:ext cx="14665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eaLnBrk="0" fontAlgn="base" hangingPunct="0">
              <a:spcBef>
                <a:spcPct val="0"/>
              </a:spcBef>
              <a:spcAft>
                <a:spcPct val="0"/>
              </a:spcAft>
            </a:pPr>
            <a:r>
              <a:rPr lang="en-US" sz="1200" b="1">
                <a:solidFill>
                  <a:srgbClr val="3333CC"/>
                </a:solidFill>
                <a:latin typeface="Arial"/>
                <a:cs typeface="Arial"/>
              </a:rPr>
              <a:t>@</a:t>
            </a:r>
            <a:r>
              <a:rPr lang="en-US" sz="1200" b="1" err="1">
                <a:solidFill>
                  <a:srgbClr val="3333CC"/>
                </a:solidFill>
                <a:latin typeface="Arial"/>
                <a:cs typeface="Arial"/>
              </a:rPr>
              <a:t>tlef_fn</a:t>
            </a:r>
            <a:endParaRPr lang="en-US" sz="1200" b="1" err="1">
              <a:solidFill>
                <a:srgbClr val="3333CC"/>
              </a:solidFill>
              <a:latin typeface="Arial" panose="020B0604020202020204" pitchFamily="34" charset="0"/>
            </a:endParaRPr>
          </a:p>
          <a:p>
            <a:pPr algn="ctr" eaLnBrk="0" fontAlgn="base" hangingPunct="0">
              <a:spcBef>
                <a:spcPct val="0"/>
              </a:spcBef>
              <a:spcAft>
                <a:spcPct val="0"/>
              </a:spcAft>
            </a:pPr>
            <a:r>
              <a:rPr lang="en-US" sz="1200" b="1">
                <a:solidFill>
                  <a:srgbClr val="3333CC"/>
                </a:solidFill>
                <a:latin typeface="Arial"/>
                <a:cs typeface="Arial"/>
              </a:rPr>
              <a:t>@</a:t>
            </a:r>
            <a:r>
              <a:rPr lang="en-US" sz="1200" b="1" err="1">
                <a:solidFill>
                  <a:srgbClr val="3333CC"/>
                </a:solidFill>
                <a:latin typeface="Arial"/>
                <a:cs typeface="Arial"/>
              </a:rPr>
              <a:t>tlef_layers</a:t>
            </a:r>
            <a:endParaRPr lang="en-US" sz="1200" b="1" err="1">
              <a:solidFill>
                <a:srgbClr val="3333CC"/>
              </a:solidFill>
              <a:latin typeface="Arial" panose="020B0604020202020204" pitchFamily="34" charset="0"/>
            </a:endParaRPr>
          </a:p>
        </p:txBody>
      </p:sp>
      <p:cxnSp>
        <p:nvCxnSpPr>
          <p:cNvPr id="32" name="Straight Arrow Connector 31">
            <a:extLst>
              <a:ext uri="{FF2B5EF4-FFF2-40B4-BE49-F238E27FC236}">
                <a16:creationId xmlns:a16="http://schemas.microsoft.com/office/drawing/2014/main" id="{C9E40286-67BE-42E4-8485-4987D564852A}"/>
              </a:ext>
            </a:extLst>
          </p:cNvPr>
          <p:cNvCxnSpPr>
            <a:cxnSpLocks/>
          </p:cNvCxnSpPr>
          <p:nvPr/>
        </p:nvCxnSpPr>
        <p:spPr bwMode="auto">
          <a:xfrm flipH="1">
            <a:off x="7491365" y="899994"/>
            <a:ext cx="150" cy="625481"/>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E211BC1E-D4D7-4844-9808-43BE92ABA9B6}"/>
              </a:ext>
            </a:extLst>
          </p:cNvPr>
          <p:cNvSpPr txBox="1"/>
          <p:nvPr/>
        </p:nvSpPr>
        <p:spPr>
          <a:xfrm>
            <a:off x="7463058" y="829106"/>
            <a:ext cx="13310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000000"/>
                </a:solidFill>
                <a:latin typeface="Arial"/>
                <a:cs typeface="Arial"/>
              </a:rPr>
              <a:t>User calls</a:t>
            </a:r>
            <a:endParaRPr lang="en-US" sz="1200" b="1">
              <a:solidFill>
                <a:srgbClr val="000000"/>
              </a:solidFill>
              <a:latin typeface="Arial" panose="020B0604020202020204" pitchFamily="34" charset="0"/>
              <a:cs typeface="Arial"/>
            </a:endParaRPr>
          </a:p>
        </p:txBody>
      </p:sp>
      <p:sp>
        <p:nvSpPr>
          <p:cNvPr id="34" name="TextBox 33">
            <a:extLst>
              <a:ext uri="{FF2B5EF4-FFF2-40B4-BE49-F238E27FC236}">
                <a16:creationId xmlns:a16="http://schemas.microsoft.com/office/drawing/2014/main" id="{64121EAE-C99F-4CB6-952A-5E2C06E4BEE9}"/>
              </a:ext>
            </a:extLst>
          </p:cNvPr>
          <p:cNvSpPr txBox="1"/>
          <p:nvPr/>
        </p:nvSpPr>
        <p:spPr>
          <a:xfrm>
            <a:off x="1661845" y="1463179"/>
            <a:ext cx="13310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000000"/>
                </a:solidFill>
                <a:latin typeface="Arial"/>
                <a:cs typeface="Arial"/>
              </a:rPr>
              <a:t>User initializes with</a:t>
            </a:r>
            <a:endParaRPr lang="en-US" sz="1200" b="1">
              <a:solidFill>
                <a:srgbClr val="000000"/>
              </a:solidFill>
              <a:latin typeface="Arial" panose="020B0604020202020204" pitchFamily="34" charset="0"/>
            </a:endParaRPr>
          </a:p>
        </p:txBody>
      </p:sp>
      <p:sp>
        <p:nvSpPr>
          <p:cNvPr id="35" name="TextBox 34">
            <a:extLst>
              <a:ext uri="{FF2B5EF4-FFF2-40B4-BE49-F238E27FC236}">
                <a16:creationId xmlns:a16="http://schemas.microsoft.com/office/drawing/2014/main" id="{323356C0-E303-46ED-9595-247989A9D235}"/>
              </a:ext>
            </a:extLst>
          </p:cNvPr>
          <p:cNvSpPr txBox="1"/>
          <p:nvPr/>
        </p:nvSpPr>
        <p:spPr>
          <a:xfrm>
            <a:off x="6241201" y="3725381"/>
            <a:ext cx="2166584" cy="1200329"/>
          </a:xfrm>
          <a:prstGeom prst="rect">
            <a:avLst/>
          </a:prstGeom>
          <a:solidFill>
            <a:srgbClr val="FFFFFF"/>
          </a:solidFill>
          <a:ln w="127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333CC"/>
                </a:solidFill>
                <a:effectLst/>
                <a:uLnTx/>
                <a:uFillTx/>
                <a:latin typeface="Arial"/>
                <a:ea typeface="+mn-ea"/>
                <a:cs typeface="Arial"/>
              </a:rPr>
              <a:t>_MATCH_END_LAYER</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Matches layer end statement</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Adds end line number to </a:t>
            </a:r>
            <a:r>
              <a:rPr kumimoji="0" lang="en-US" sz="1200" b="1" i="0" u="none" strike="noStrike" kern="0" cap="none" spc="0" normalizeH="0" baseline="0" noProof="0" err="1">
                <a:ln>
                  <a:noFill/>
                </a:ln>
                <a:solidFill>
                  <a:srgbClr val="000000"/>
                </a:solidFill>
                <a:effectLst/>
                <a:uLnTx/>
                <a:uFillTx/>
                <a:latin typeface="Arial"/>
                <a:ea typeface="+mn-ea"/>
                <a:cs typeface="Arial"/>
              </a:rPr>
              <a:t>tlef_layers</a:t>
            </a:r>
            <a:r>
              <a:rPr kumimoji="0" lang="en-US" sz="1200" b="1" i="0" u="none" strike="noStrike" kern="0" cap="none" spc="0" normalizeH="0" baseline="0" noProof="0">
                <a:ln>
                  <a:noFill/>
                </a:ln>
                <a:solidFill>
                  <a:srgbClr val="000000"/>
                </a:solidFill>
                <a:effectLst/>
                <a:uLnTx/>
                <a:uFillTx/>
                <a:latin typeface="Arial"/>
                <a:ea typeface="+mn-ea"/>
                <a:cs typeface="Arial"/>
              </a:rPr>
              <a:t> hash</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p:txBody>
      </p:sp>
      <p:sp>
        <p:nvSpPr>
          <p:cNvPr id="36" name="TextBox 35">
            <a:extLst>
              <a:ext uri="{FF2B5EF4-FFF2-40B4-BE49-F238E27FC236}">
                <a16:creationId xmlns:a16="http://schemas.microsoft.com/office/drawing/2014/main" id="{593F1F8D-2CFE-4529-862B-D7704510AC01}"/>
              </a:ext>
            </a:extLst>
          </p:cNvPr>
          <p:cNvSpPr txBox="1"/>
          <p:nvPr/>
        </p:nvSpPr>
        <p:spPr>
          <a:xfrm>
            <a:off x="3255761" y="3555594"/>
            <a:ext cx="2231451" cy="1569660"/>
          </a:xfrm>
          <a:prstGeom prst="rect">
            <a:avLst/>
          </a:prstGeom>
          <a:solidFill>
            <a:srgbClr val="FFFFFF"/>
          </a:solidFill>
          <a:ln w="127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333CC"/>
                </a:solidFill>
                <a:effectLst/>
                <a:uLnTx/>
                <a:uFillTx/>
                <a:latin typeface="Arial"/>
                <a:ea typeface="+mn-ea"/>
                <a:cs typeface="Arial"/>
              </a:rPr>
              <a:t>LAYERS</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Returns layer keys from </a:t>
            </a:r>
            <a:r>
              <a:rPr kumimoji="0" lang="en-US" sz="1200" b="1" i="0" u="none" strike="noStrike" kern="0" cap="none" spc="0" normalizeH="0" baseline="0" noProof="0">
                <a:ln>
                  <a:noFill/>
                </a:ln>
                <a:solidFill>
                  <a:srgbClr val="3333CC"/>
                </a:solidFill>
                <a:effectLst/>
                <a:uLnTx/>
                <a:uFillTx/>
                <a:latin typeface="Arial"/>
                <a:ea typeface="+mn-ea"/>
                <a:cs typeface="Arial"/>
              </a:rPr>
              <a:t>@</a:t>
            </a:r>
            <a:r>
              <a:rPr kumimoji="0" lang="en-US" sz="1200" b="1" i="0" u="none" strike="noStrike" kern="0" cap="none" spc="0" normalizeH="0" baseline="0" noProof="0" err="1">
                <a:ln>
                  <a:noFill/>
                </a:ln>
                <a:solidFill>
                  <a:srgbClr val="3333CC"/>
                </a:solidFill>
                <a:effectLst/>
                <a:uLnTx/>
                <a:uFillTx/>
                <a:latin typeface="Arial"/>
                <a:ea typeface="+mn-ea"/>
                <a:cs typeface="Arial"/>
              </a:rPr>
              <a:t>tlef_layers</a:t>
            </a:r>
            <a:endParaRPr kumimoji="0" lang="en-US" sz="1200" b="1" i="0" u="none" strike="noStrike" kern="0" cap="none" spc="0" normalizeH="0" baseline="0" noProof="0">
              <a:ln>
                <a:noFill/>
              </a:ln>
              <a:solidFill>
                <a:srgbClr val="3333CC"/>
              </a:solidFill>
              <a:effectLst/>
              <a:uLnTx/>
              <a:uFillTx/>
              <a:latin typeface="Arial"/>
              <a:ea typeface="+mn-ea"/>
              <a:cs typeface="Arial"/>
            </a:endParaRP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p:txBody>
      </p:sp>
      <p:sp>
        <p:nvSpPr>
          <p:cNvPr id="37" name="TextBox 36">
            <a:extLst>
              <a:ext uri="{FF2B5EF4-FFF2-40B4-BE49-F238E27FC236}">
                <a16:creationId xmlns:a16="http://schemas.microsoft.com/office/drawing/2014/main" id="{46EDC7B5-741C-44D5-B5DF-6E8575A45512}"/>
              </a:ext>
            </a:extLst>
          </p:cNvPr>
          <p:cNvSpPr txBox="1"/>
          <p:nvPr/>
        </p:nvSpPr>
        <p:spPr>
          <a:xfrm>
            <a:off x="1717819" y="3780343"/>
            <a:ext cx="13310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000000"/>
                </a:solidFill>
                <a:latin typeface="Arial"/>
                <a:cs typeface="Arial"/>
              </a:rPr>
              <a:t>User calls</a:t>
            </a:r>
            <a:endParaRPr lang="en-US" sz="1200" b="1">
              <a:solidFill>
                <a:srgbClr val="000000"/>
              </a:solidFill>
              <a:latin typeface="Arial" panose="020B0604020202020204" pitchFamily="34" charset="0"/>
              <a:cs typeface="Arial"/>
            </a:endParaRPr>
          </a:p>
        </p:txBody>
      </p:sp>
      <p:cxnSp>
        <p:nvCxnSpPr>
          <p:cNvPr id="38" name="Straight Arrow Connector 37">
            <a:extLst>
              <a:ext uri="{FF2B5EF4-FFF2-40B4-BE49-F238E27FC236}">
                <a16:creationId xmlns:a16="http://schemas.microsoft.com/office/drawing/2014/main" id="{864F4C15-A82E-4212-BDCB-C6A01BD95CDB}"/>
              </a:ext>
            </a:extLst>
          </p:cNvPr>
          <p:cNvCxnSpPr>
            <a:cxnSpLocks/>
          </p:cNvCxnSpPr>
          <p:nvPr/>
        </p:nvCxnSpPr>
        <p:spPr bwMode="auto">
          <a:xfrm>
            <a:off x="1794657" y="4074992"/>
            <a:ext cx="1463374" cy="2578"/>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F7BBEE75-152D-4C14-9F92-EFFA82039404}"/>
              </a:ext>
            </a:extLst>
          </p:cNvPr>
          <p:cNvCxnSpPr>
            <a:cxnSpLocks/>
          </p:cNvCxnSpPr>
          <p:nvPr/>
        </p:nvCxnSpPr>
        <p:spPr bwMode="auto">
          <a:xfrm flipH="1">
            <a:off x="4228111" y="5140223"/>
            <a:ext cx="4485" cy="762547"/>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A95BCFF3-3268-40EE-8E85-56E583CC0131}"/>
              </a:ext>
            </a:extLst>
          </p:cNvPr>
          <p:cNvSpPr txBox="1"/>
          <p:nvPr/>
        </p:nvSpPr>
        <p:spPr>
          <a:xfrm>
            <a:off x="4304288" y="5467864"/>
            <a:ext cx="1856469" cy="276999"/>
          </a:xfrm>
          <a:prstGeom prst="rect">
            <a:avLst/>
          </a:prstGeom>
          <a:noFill/>
        </p:spPr>
        <p:txBody>
          <a:bodyPr wrap="square" rtlCol="0" anchor="t">
            <a:spAutoFit/>
          </a:bodyPr>
          <a:lstStyle/>
          <a:p>
            <a:pPr eaLnBrk="0" fontAlgn="base" hangingPunct="0">
              <a:spcBef>
                <a:spcPct val="0"/>
              </a:spcBef>
              <a:spcAft>
                <a:spcPct val="0"/>
              </a:spcAft>
            </a:pPr>
            <a:r>
              <a:rPr lang="en-US" sz="1200" b="1">
                <a:solidFill>
                  <a:srgbClr val="000000"/>
                </a:solidFill>
                <a:latin typeface="Arial"/>
                <a:cs typeface="Arial"/>
              </a:rPr>
              <a:t>Layers Array</a:t>
            </a:r>
            <a:endParaRPr lang="en-US" sz="1200" b="1">
              <a:solidFill>
                <a:srgbClr val="000000"/>
              </a:solidFill>
              <a:latin typeface="Arial" panose="020B0604020202020204" pitchFamily="34" charset="0"/>
            </a:endParaRPr>
          </a:p>
        </p:txBody>
      </p:sp>
    </p:spTree>
    <p:extLst>
      <p:ext uri="{BB962C8B-B14F-4D97-AF65-F5344CB8AC3E}">
        <p14:creationId xmlns:p14="http://schemas.microsoft.com/office/powerpoint/2010/main" val="3360875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72FA8E8-D7A4-4681-BAAE-9A775908DDF8}"/>
              </a:ext>
            </a:extLst>
          </p:cNvPr>
          <p:cNvGrpSpPr/>
          <p:nvPr/>
        </p:nvGrpSpPr>
        <p:grpSpPr>
          <a:xfrm>
            <a:off x="1661845" y="829106"/>
            <a:ext cx="7595294" cy="4904332"/>
            <a:chOff x="1661845" y="829106"/>
            <a:chExt cx="7595294" cy="4904332"/>
          </a:xfrm>
        </p:grpSpPr>
        <p:sp>
          <p:nvSpPr>
            <p:cNvPr id="89" name="Rectangle 88">
              <a:extLst>
                <a:ext uri="{FF2B5EF4-FFF2-40B4-BE49-F238E27FC236}">
                  <a16:creationId xmlns:a16="http://schemas.microsoft.com/office/drawing/2014/main" id="{1D126108-4BFA-41AF-9BFA-EADC9413ECF1}"/>
                </a:ext>
              </a:extLst>
            </p:cNvPr>
            <p:cNvSpPr/>
            <p:nvPr/>
          </p:nvSpPr>
          <p:spPr bwMode="auto">
            <a:xfrm>
              <a:off x="2934861" y="1387891"/>
              <a:ext cx="6322278" cy="3928627"/>
            </a:xfrm>
            <a:prstGeom prst="rect">
              <a:avLst/>
            </a:prstGeom>
            <a:noFill/>
            <a:ln w="127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spAutoFit/>
            </a:bodyPr>
            <a:lstStyle/>
            <a:p>
              <a:pPr marL="342900" marR="0" lvl="0" indent="-342900" defTabSz="914400" eaLnBrk="0" fontAlgn="base" latinLnBrk="0" hangingPunct="0">
                <a:lnSpc>
                  <a:spcPct val="100000"/>
                </a:lnSpc>
                <a:spcBef>
                  <a:spcPct val="20000"/>
                </a:spcBef>
                <a:spcAft>
                  <a:spcPct val="0"/>
                </a:spcAft>
                <a:buClrTx/>
                <a:buSzTx/>
                <a:buFont typeface="Wingdings" panose="05000000000000000000" pitchFamily="2" charset="2"/>
                <a:buNone/>
                <a:tabLst/>
                <a:defRPr/>
              </a:pPr>
              <a:endParaRPr kumimoji="0" lang="en-US" sz="1200" b="1" i="0" u="none" strike="noStrike" kern="0" cap="none" spc="0" normalizeH="0" baseline="0" noProof="0">
                <a:ln>
                  <a:noFill/>
                </a:ln>
                <a:solidFill>
                  <a:srgbClr val="3333CC"/>
                </a:solidFill>
                <a:effectLst/>
                <a:uLnTx/>
                <a:uFillTx/>
                <a:latin typeface="Arial" panose="020B0604020202020204" pitchFamily="34" charset="0"/>
              </a:endParaRPr>
            </a:p>
          </p:txBody>
        </p:sp>
        <p:cxnSp>
          <p:nvCxnSpPr>
            <p:cNvPr id="90" name="Straight Arrow Connector 89">
              <a:extLst>
                <a:ext uri="{FF2B5EF4-FFF2-40B4-BE49-F238E27FC236}">
                  <a16:creationId xmlns:a16="http://schemas.microsoft.com/office/drawing/2014/main" id="{07C58BCA-2783-4EA1-A734-12FC717CF2D9}"/>
                </a:ext>
              </a:extLst>
            </p:cNvPr>
            <p:cNvCxnSpPr/>
            <p:nvPr/>
          </p:nvCxnSpPr>
          <p:spPr bwMode="auto">
            <a:xfrm>
              <a:off x="1718114" y="2145891"/>
              <a:ext cx="1534974" cy="2533"/>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TextBox 90">
              <a:extLst>
                <a:ext uri="{FF2B5EF4-FFF2-40B4-BE49-F238E27FC236}">
                  <a16:creationId xmlns:a16="http://schemas.microsoft.com/office/drawing/2014/main" id="{BE64B02F-C225-45D1-92EF-1BE5E13D83A1}"/>
                </a:ext>
              </a:extLst>
            </p:cNvPr>
            <p:cNvSpPr txBox="1"/>
            <p:nvPr/>
          </p:nvSpPr>
          <p:spPr>
            <a:xfrm>
              <a:off x="1661846" y="1841398"/>
              <a:ext cx="13310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3333CC"/>
                  </a:solidFill>
                  <a:latin typeface="Arial"/>
                  <a:cs typeface="Arial"/>
                </a:rPr>
                <a:t>TF path</a:t>
              </a:r>
              <a:endParaRPr lang="en-US" sz="1200" b="1" err="1">
                <a:solidFill>
                  <a:srgbClr val="3333CC"/>
                </a:solidFill>
                <a:latin typeface="Arial" panose="020B0604020202020204" pitchFamily="34" charset="0"/>
              </a:endParaRPr>
            </a:p>
          </p:txBody>
        </p:sp>
        <p:sp>
          <p:nvSpPr>
            <p:cNvPr id="92" name="TextBox 91">
              <a:extLst>
                <a:ext uri="{FF2B5EF4-FFF2-40B4-BE49-F238E27FC236}">
                  <a16:creationId xmlns:a16="http://schemas.microsoft.com/office/drawing/2014/main" id="{08C0C3E6-D622-459B-89A5-7763A40A80E1}"/>
                </a:ext>
              </a:extLst>
            </p:cNvPr>
            <p:cNvSpPr txBox="1"/>
            <p:nvPr/>
          </p:nvSpPr>
          <p:spPr>
            <a:xfrm>
              <a:off x="3255762" y="1874357"/>
              <a:ext cx="2231451" cy="1569660"/>
            </a:xfrm>
            <a:prstGeom prst="rect">
              <a:avLst/>
            </a:prstGeom>
            <a:solidFill>
              <a:srgbClr val="FFFFFF"/>
            </a:solidFill>
            <a:ln w="127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333CC"/>
                  </a:solidFill>
                  <a:effectLst/>
                  <a:uLnTx/>
                  <a:uFillTx/>
                  <a:latin typeface="Arial"/>
                  <a:ea typeface="+mn-ea"/>
                  <a:cs typeface="Arial"/>
                </a:rPr>
                <a:t>INITIALIZE</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Verify file existence</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Declare ALL instance variables</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p:txBody>
        </p:sp>
        <p:sp>
          <p:nvSpPr>
            <p:cNvPr id="93" name="TextBox 92">
              <a:extLst>
                <a:ext uri="{FF2B5EF4-FFF2-40B4-BE49-F238E27FC236}">
                  <a16:creationId xmlns:a16="http://schemas.microsoft.com/office/drawing/2014/main" id="{714604C8-E447-49E1-869B-FF54044F5F4B}"/>
                </a:ext>
              </a:extLst>
            </p:cNvPr>
            <p:cNvSpPr txBox="1"/>
            <p:nvPr/>
          </p:nvSpPr>
          <p:spPr>
            <a:xfrm>
              <a:off x="5868692" y="1533190"/>
              <a:ext cx="2926619" cy="2308324"/>
            </a:xfrm>
            <a:prstGeom prst="rect">
              <a:avLst/>
            </a:prstGeom>
            <a:solidFill>
              <a:srgbClr val="FFFFFF"/>
            </a:solidFill>
            <a:ln w="127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333CC"/>
                  </a:solidFill>
                  <a:effectLst/>
                  <a:uLnTx/>
                  <a:uFillTx/>
                  <a:latin typeface="Arial"/>
                  <a:ea typeface="+mn-ea"/>
                  <a:cs typeface="Arial"/>
                </a:rPr>
                <a:t>TF_PARSE</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Parses TF file into layers array</a:t>
              </a:r>
            </a:p>
            <a:p>
              <a:pPr marL="628650" marR="0" lvl="1"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Looks for </a:t>
              </a:r>
              <a:r>
                <a:rPr kumimoji="0" lang="en-US" sz="1200" b="1" i="0" u="none" strike="noStrike" kern="0" cap="none" spc="0" normalizeH="0" baseline="0" noProof="0" err="1">
                  <a:ln>
                    <a:noFill/>
                  </a:ln>
                  <a:solidFill>
                    <a:srgbClr val="000000"/>
                  </a:solidFill>
                  <a:effectLst/>
                  <a:uLnTx/>
                  <a:uFillTx/>
                  <a:latin typeface="Arial"/>
                  <a:ea typeface="+mn-ea"/>
                  <a:cs typeface="Arial"/>
                </a:rPr>
                <a:t>techLayers</a:t>
              </a:r>
              <a:r>
                <a:rPr kumimoji="0" lang="en-US" sz="1200" b="1" i="0" u="none" strike="noStrike" kern="0" cap="none" spc="0" normalizeH="0" baseline="0" noProof="0">
                  <a:ln>
                    <a:noFill/>
                  </a:ln>
                  <a:solidFill>
                    <a:srgbClr val="000000"/>
                  </a:solidFill>
                  <a:effectLst/>
                  <a:uLnTx/>
                  <a:uFillTx/>
                  <a:latin typeface="Arial"/>
                  <a:ea typeface="+mn-ea"/>
                  <a:cs typeface="Arial"/>
                </a:rPr>
                <a:t> section</a:t>
              </a:r>
            </a:p>
            <a:p>
              <a:pPr marL="628650" marR="0" lvl="1"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Arial"/>
                  <a:ea typeface="+mn-ea"/>
                  <a:cs typeface="Arial"/>
                </a:rPr>
                <a:t>Scans lines, append layer until end of </a:t>
              </a:r>
              <a:r>
                <a:rPr kumimoji="0" lang="en-US" sz="1200" b="1" i="0" u="none" strike="noStrike" kern="0" cap="none" spc="0" normalizeH="0" baseline="0" noProof="0" err="1">
                  <a:ln>
                    <a:noFill/>
                  </a:ln>
                  <a:solidFill>
                    <a:srgbClr val="000000"/>
                  </a:solidFill>
                  <a:effectLst/>
                  <a:uLnTx/>
                  <a:uFillTx/>
                  <a:latin typeface="Arial"/>
                  <a:ea typeface="+mn-ea"/>
                  <a:cs typeface="Arial"/>
                </a:rPr>
                <a:t>techLayers</a:t>
              </a:r>
              <a:r>
                <a:rPr kumimoji="0" lang="en-US" sz="1200" b="1" i="0" u="none" strike="noStrike" kern="0" cap="none" spc="0" normalizeH="0" baseline="0" noProof="0">
                  <a:ln>
                    <a:noFill/>
                  </a:ln>
                  <a:solidFill>
                    <a:srgbClr val="000000"/>
                  </a:solidFill>
                  <a:effectLst/>
                  <a:uLnTx/>
                  <a:uFillTx/>
                  <a:latin typeface="Arial"/>
                  <a:ea typeface="+mn-ea"/>
                  <a:cs typeface="Arial"/>
                </a:rPr>
                <a:t> found. </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p:txBody>
        </p:sp>
        <p:sp>
          <p:nvSpPr>
            <p:cNvPr id="94" name="TextBox 93">
              <a:extLst>
                <a:ext uri="{FF2B5EF4-FFF2-40B4-BE49-F238E27FC236}">
                  <a16:creationId xmlns:a16="http://schemas.microsoft.com/office/drawing/2014/main" id="{27DAF9D4-841D-4310-9B78-C2830C7BE214}"/>
                </a:ext>
              </a:extLst>
            </p:cNvPr>
            <p:cNvSpPr txBox="1"/>
            <p:nvPr/>
          </p:nvSpPr>
          <p:spPr>
            <a:xfrm>
              <a:off x="2934861" y="140000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00B050"/>
                  </a:solidFill>
                  <a:latin typeface="Arial"/>
                  <a:cs typeface="Arial"/>
                </a:rPr>
                <a:t>TF_FILE object </a:t>
              </a:r>
              <a:endParaRPr lang="en-US" sz="1200" b="1">
                <a:solidFill>
                  <a:srgbClr val="00B050"/>
                </a:solidFill>
                <a:latin typeface="Arial" panose="020B0604020202020204" pitchFamily="34" charset="0"/>
              </a:endParaRPr>
            </a:p>
          </p:txBody>
        </p:sp>
        <p:sp>
          <p:nvSpPr>
            <p:cNvPr id="95" name="TextBox 94">
              <a:extLst>
                <a:ext uri="{FF2B5EF4-FFF2-40B4-BE49-F238E27FC236}">
                  <a16:creationId xmlns:a16="http://schemas.microsoft.com/office/drawing/2014/main" id="{D48DF5A3-D7A4-406F-A04F-C0CF6C015C6F}"/>
                </a:ext>
              </a:extLst>
            </p:cNvPr>
            <p:cNvSpPr txBox="1"/>
            <p:nvPr/>
          </p:nvSpPr>
          <p:spPr>
            <a:xfrm>
              <a:off x="3638203" y="2712536"/>
              <a:ext cx="14665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eaLnBrk="0" fontAlgn="base" hangingPunct="0">
                <a:spcBef>
                  <a:spcPct val="0"/>
                </a:spcBef>
                <a:spcAft>
                  <a:spcPct val="0"/>
                </a:spcAft>
              </a:pPr>
              <a:r>
                <a:rPr lang="en-US" sz="1200" b="1">
                  <a:solidFill>
                    <a:srgbClr val="3333CC"/>
                  </a:solidFill>
                  <a:latin typeface="Arial"/>
                  <a:cs typeface="Arial"/>
                </a:rPr>
                <a:t>@</a:t>
              </a:r>
              <a:r>
                <a:rPr lang="en-US" sz="1200" b="1" err="1">
                  <a:solidFill>
                    <a:srgbClr val="3333CC"/>
                  </a:solidFill>
                  <a:latin typeface="Arial"/>
                  <a:cs typeface="Arial"/>
                </a:rPr>
                <a:t>tlef_fn</a:t>
              </a:r>
              <a:endParaRPr lang="en-US" sz="1200" b="1" err="1">
                <a:solidFill>
                  <a:srgbClr val="3333CC"/>
                </a:solidFill>
                <a:latin typeface="Arial" panose="020B0604020202020204" pitchFamily="34" charset="0"/>
              </a:endParaRPr>
            </a:p>
            <a:p>
              <a:pPr algn="ctr" eaLnBrk="0" fontAlgn="base" hangingPunct="0">
                <a:spcBef>
                  <a:spcPct val="0"/>
                </a:spcBef>
                <a:spcAft>
                  <a:spcPct val="0"/>
                </a:spcAft>
              </a:pPr>
              <a:r>
                <a:rPr lang="en-US" sz="1200" b="1">
                  <a:solidFill>
                    <a:srgbClr val="3333CC"/>
                  </a:solidFill>
                  <a:latin typeface="Arial"/>
                  <a:cs typeface="Arial"/>
                </a:rPr>
                <a:t>@layers</a:t>
              </a:r>
              <a:endParaRPr lang="en-US" sz="1200" b="1">
                <a:solidFill>
                  <a:srgbClr val="3333CC"/>
                </a:solidFill>
                <a:latin typeface="Arial" panose="020B0604020202020204" pitchFamily="34" charset="0"/>
              </a:endParaRPr>
            </a:p>
          </p:txBody>
        </p:sp>
        <p:cxnSp>
          <p:nvCxnSpPr>
            <p:cNvPr id="96" name="Straight Arrow Connector 95">
              <a:extLst>
                <a:ext uri="{FF2B5EF4-FFF2-40B4-BE49-F238E27FC236}">
                  <a16:creationId xmlns:a16="http://schemas.microsoft.com/office/drawing/2014/main" id="{ED5DB193-DEF1-4919-A8AA-36E7A6C9C6D4}"/>
                </a:ext>
              </a:extLst>
            </p:cNvPr>
            <p:cNvCxnSpPr>
              <a:cxnSpLocks/>
            </p:cNvCxnSpPr>
            <p:nvPr/>
          </p:nvCxnSpPr>
          <p:spPr bwMode="auto">
            <a:xfrm flipH="1">
              <a:off x="7491365" y="899994"/>
              <a:ext cx="150" cy="625481"/>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96">
              <a:extLst>
                <a:ext uri="{FF2B5EF4-FFF2-40B4-BE49-F238E27FC236}">
                  <a16:creationId xmlns:a16="http://schemas.microsoft.com/office/drawing/2014/main" id="{8197F808-59A5-46B8-AEBB-AEB48DB263CF}"/>
                </a:ext>
              </a:extLst>
            </p:cNvPr>
            <p:cNvSpPr txBox="1"/>
            <p:nvPr/>
          </p:nvSpPr>
          <p:spPr>
            <a:xfrm>
              <a:off x="7463058" y="829106"/>
              <a:ext cx="13310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000000"/>
                  </a:solidFill>
                  <a:latin typeface="Arial"/>
                  <a:cs typeface="Arial"/>
                </a:rPr>
                <a:t>User calls</a:t>
              </a:r>
              <a:endParaRPr lang="en-US" sz="1200" b="1">
                <a:solidFill>
                  <a:srgbClr val="000000"/>
                </a:solidFill>
                <a:latin typeface="Arial" panose="020B0604020202020204" pitchFamily="34" charset="0"/>
                <a:cs typeface="Arial"/>
              </a:endParaRPr>
            </a:p>
          </p:txBody>
        </p:sp>
        <p:sp>
          <p:nvSpPr>
            <p:cNvPr id="98" name="TextBox 97">
              <a:extLst>
                <a:ext uri="{FF2B5EF4-FFF2-40B4-BE49-F238E27FC236}">
                  <a16:creationId xmlns:a16="http://schemas.microsoft.com/office/drawing/2014/main" id="{5279D18E-723E-42A5-96A0-BBD3078A11CF}"/>
                </a:ext>
              </a:extLst>
            </p:cNvPr>
            <p:cNvSpPr txBox="1"/>
            <p:nvPr/>
          </p:nvSpPr>
          <p:spPr>
            <a:xfrm>
              <a:off x="1661845" y="1463179"/>
              <a:ext cx="13310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000000"/>
                  </a:solidFill>
                  <a:latin typeface="Arial"/>
                  <a:cs typeface="Arial"/>
                </a:rPr>
                <a:t>User initializes with</a:t>
              </a:r>
              <a:endParaRPr lang="en-US" sz="1200" b="1">
                <a:solidFill>
                  <a:srgbClr val="000000"/>
                </a:solidFill>
                <a:latin typeface="Arial" panose="020B0604020202020204" pitchFamily="34" charset="0"/>
              </a:endParaRPr>
            </a:p>
          </p:txBody>
        </p:sp>
        <p:cxnSp>
          <p:nvCxnSpPr>
            <p:cNvPr id="99" name="Straight Arrow Connector 98">
              <a:extLst>
                <a:ext uri="{FF2B5EF4-FFF2-40B4-BE49-F238E27FC236}">
                  <a16:creationId xmlns:a16="http://schemas.microsoft.com/office/drawing/2014/main" id="{2D78F58D-E27F-43E9-B117-34C2C030B597}"/>
                </a:ext>
              </a:extLst>
            </p:cNvPr>
            <p:cNvCxnSpPr>
              <a:stCxn id="93" idx="2"/>
            </p:cNvCxnSpPr>
            <p:nvPr/>
          </p:nvCxnSpPr>
          <p:spPr bwMode="auto">
            <a:xfrm flipH="1">
              <a:off x="7348684" y="3841514"/>
              <a:ext cx="7507" cy="476782"/>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TextBox 99">
              <a:extLst>
                <a:ext uri="{FF2B5EF4-FFF2-40B4-BE49-F238E27FC236}">
                  <a16:creationId xmlns:a16="http://schemas.microsoft.com/office/drawing/2014/main" id="{E6D99EFE-BC3B-4B30-8A47-F75ABBF9D5C8}"/>
                </a:ext>
              </a:extLst>
            </p:cNvPr>
            <p:cNvSpPr txBox="1"/>
            <p:nvPr/>
          </p:nvSpPr>
          <p:spPr>
            <a:xfrm>
              <a:off x="7157916" y="3982535"/>
              <a:ext cx="14665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eaLnBrk="0" fontAlgn="base" hangingPunct="0">
                <a:spcBef>
                  <a:spcPct val="0"/>
                </a:spcBef>
                <a:spcAft>
                  <a:spcPct val="0"/>
                </a:spcAft>
              </a:pPr>
              <a:r>
                <a:rPr lang="en-US" sz="1200" b="1">
                  <a:solidFill>
                    <a:srgbClr val="3333CC"/>
                  </a:solidFill>
                  <a:latin typeface="Arial"/>
                  <a:cs typeface="Arial"/>
                </a:rPr>
                <a:t>@layers</a:t>
              </a:r>
              <a:endParaRPr lang="en-US" sz="1200" b="1">
                <a:solidFill>
                  <a:srgbClr val="3333CC"/>
                </a:solidFill>
                <a:latin typeface="Arial" panose="020B0604020202020204" pitchFamily="34" charset="0"/>
              </a:endParaRPr>
            </a:p>
          </p:txBody>
        </p:sp>
        <p:sp>
          <p:nvSpPr>
            <p:cNvPr id="101" name="TextBox 100">
              <a:extLst>
                <a:ext uri="{FF2B5EF4-FFF2-40B4-BE49-F238E27FC236}">
                  <a16:creationId xmlns:a16="http://schemas.microsoft.com/office/drawing/2014/main" id="{0C7754B8-3827-46F8-9F6F-DC6BD88CA3D7}"/>
                </a:ext>
              </a:extLst>
            </p:cNvPr>
            <p:cNvSpPr txBox="1"/>
            <p:nvPr/>
          </p:nvSpPr>
          <p:spPr>
            <a:xfrm>
              <a:off x="3255761" y="3579785"/>
              <a:ext cx="2231451" cy="1200329"/>
            </a:xfrm>
            <a:prstGeom prst="rect">
              <a:avLst/>
            </a:prstGeom>
            <a:solidFill>
              <a:srgbClr val="FFFFFF"/>
            </a:solidFill>
            <a:ln w="12700" cap="flat" cmpd="sng" algn="ctr">
              <a:solidFill>
                <a:srgbClr val="000000"/>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3333CC"/>
                  </a:solidFill>
                  <a:effectLst/>
                  <a:uLnTx/>
                  <a:uFillTx/>
                  <a:latin typeface="Arial"/>
                  <a:ea typeface="+mn-ea"/>
                  <a:cs typeface="Arial"/>
                </a:rPr>
                <a:t>LAYERS</a:t>
              </a:r>
            </a:p>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3333CC"/>
                  </a:solidFill>
                  <a:effectLst/>
                  <a:uLnTx/>
                  <a:uFillTx/>
                  <a:latin typeface="Arial"/>
                  <a:ea typeface="+mn-ea"/>
                  <a:cs typeface="Arial"/>
                </a:rPr>
                <a:t>@layers</a:t>
              </a:r>
              <a:r>
                <a:rPr kumimoji="0" lang="en-US" sz="1200" b="1" i="0" u="none" strike="noStrike" kern="0" cap="none" spc="0" normalizeH="0" baseline="0" noProof="0">
                  <a:ln>
                    <a:noFill/>
                  </a:ln>
                  <a:solidFill>
                    <a:srgbClr val="000000"/>
                  </a:solidFill>
                  <a:effectLst/>
                  <a:uLnTx/>
                  <a:uFillTx/>
                  <a:latin typeface="Arial"/>
                  <a:ea typeface="+mn-ea"/>
                  <a:cs typeface="Arial"/>
                </a:rPr>
                <a:t> getter</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Arial"/>
                <a:ea typeface="+mn-ea"/>
                <a:cs typeface="Arial"/>
              </a:endParaRPr>
            </a:p>
          </p:txBody>
        </p:sp>
        <p:cxnSp>
          <p:nvCxnSpPr>
            <p:cNvPr id="102" name="Straight Arrow Connector 101">
              <a:extLst>
                <a:ext uri="{FF2B5EF4-FFF2-40B4-BE49-F238E27FC236}">
                  <a16:creationId xmlns:a16="http://schemas.microsoft.com/office/drawing/2014/main" id="{9B7C4DDF-1864-40D4-BC98-6153240C2D4D}"/>
                </a:ext>
              </a:extLst>
            </p:cNvPr>
            <p:cNvCxnSpPr>
              <a:cxnSpLocks/>
            </p:cNvCxnSpPr>
            <p:nvPr/>
          </p:nvCxnSpPr>
          <p:spPr bwMode="auto">
            <a:xfrm>
              <a:off x="1782561" y="4177803"/>
              <a:ext cx="1469422" cy="2577"/>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TextBox 102">
              <a:extLst>
                <a:ext uri="{FF2B5EF4-FFF2-40B4-BE49-F238E27FC236}">
                  <a16:creationId xmlns:a16="http://schemas.microsoft.com/office/drawing/2014/main" id="{A63B79C4-7A63-4004-A56C-EE3FC4A2C1BC}"/>
                </a:ext>
              </a:extLst>
            </p:cNvPr>
            <p:cNvSpPr txBox="1"/>
            <p:nvPr/>
          </p:nvSpPr>
          <p:spPr>
            <a:xfrm>
              <a:off x="1717819" y="3840818"/>
              <a:ext cx="13310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dirty="0">
                  <a:solidFill>
                    <a:srgbClr val="000000"/>
                  </a:solidFill>
                  <a:latin typeface="Arial"/>
                  <a:cs typeface="Arial"/>
                </a:rPr>
                <a:t>User calls</a:t>
              </a:r>
              <a:endParaRPr lang="en-US" sz="1200" b="1" dirty="0">
                <a:solidFill>
                  <a:srgbClr val="000000"/>
                </a:solidFill>
                <a:latin typeface="Arial" panose="020B0604020202020204" pitchFamily="34" charset="0"/>
                <a:cs typeface="Arial"/>
              </a:endParaRPr>
            </a:p>
          </p:txBody>
        </p:sp>
        <p:cxnSp>
          <p:nvCxnSpPr>
            <p:cNvPr id="104" name="Straight Arrow Connector 103">
              <a:extLst>
                <a:ext uri="{FF2B5EF4-FFF2-40B4-BE49-F238E27FC236}">
                  <a16:creationId xmlns:a16="http://schemas.microsoft.com/office/drawing/2014/main" id="{074FA6DC-2397-430C-A5FF-86303679FDE0}"/>
                </a:ext>
              </a:extLst>
            </p:cNvPr>
            <p:cNvCxnSpPr>
              <a:cxnSpLocks/>
            </p:cNvCxnSpPr>
            <p:nvPr/>
          </p:nvCxnSpPr>
          <p:spPr bwMode="auto">
            <a:xfrm flipH="1">
              <a:off x="4216016" y="4784942"/>
              <a:ext cx="7507" cy="948496"/>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TextBox 104">
              <a:extLst>
                <a:ext uri="{FF2B5EF4-FFF2-40B4-BE49-F238E27FC236}">
                  <a16:creationId xmlns:a16="http://schemas.microsoft.com/office/drawing/2014/main" id="{04745DAF-DB1F-44C3-A8D5-1A212E118369}"/>
                </a:ext>
              </a:extLst>
            </p:cNvPr>
            <p:cNvSpPr txBox="1"/>
            <p:nvPr/>
          </p:nvSpPr>
          <p:spPr>
            <a:xfrm>
              <a:off x="4025248" y="5446058"/>
              <a:ext cx="14665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eaLnBrk="0" fontAlgn="base" hangingPunct="0">
                <a:spcBef>
                  <a:spcPct val="0"/>
                </a:spcBef>
                <a:spcAft>
                  <a:spcPct val="0"/>
                </a:spcAft>
              </a:pPr>
              <a:r>
                <a:rPr lang="en-US" sz="1200" b="1">
                  <a:solidFill>
                    <a:srgbClr val="3333CC"/>
                  </a:solidFill>
                  <a:latin typeface="Arial"/>
                  <a:cs typeface="Arial"/>
                </a:rPr>
                <a:t>@layers</a:t>
              </a:r>
              <a:endParaRPr lang="en-US" sz="1200" b="1">
                <a:solidFill>
                  <a:srgbClr val="3333CC"/>
                </a:solidFill>
                <a:latin typeface="Arial" panose="020B0604020202020204" pitchFamily="34" charset="0"/>
              </a:endParaRPr>
            </a:p>
          </p:txBody>
        </p:sp>
      </p:grpSp>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Prior Work - TF Parsing</a:t>
            </a:r>
          </a:p>
        </p:txBody>
      </p:sp>
      <p:sp>
        <p:nvSpPr>
          <p:cNvPr id="8" name="TextBox 7">
            <a:extLst>
              <a:ext uri="{FF2B5EF4-FFF2-40B4-BE49-F238E27FC236}">
                <a16:creationId xmlns:a16="http://schemas.microsoft.com/office/drawing/2014/main" id="{C3D2A4BB-7174-47AB-802F-20922EDDFC10}"/>
              </a:ext>
            </a:extLst>
          </p:cNvPr>
          <p:cNvSpPr txBox="1"/>
          <p:nvPr/>
        </p:nvSpPr>
        <p:spPr>
          <a:xfrm>
            <a:off x="8442626" y="6050840"/>
            <a:ext cx="3424909" cy="400110"/>
          </a:xfrm>
          <a:prstGeom prst="rect">
            <a:avLst/>
          </a:prstGeom>
          <a:noFill/>
        </p:spPr>
        <p:txBody>
          <a:bodyPr wrap="square" rtlCol="0">
            <a:spAutoFit/>
          </a:bodyPr>
          <a:lstStyle/>
          <a:p>
            <a:pPr algn="just"/>
            <a:r>
              <a:rPr lang="en-US" sz="1000" dirty="0"/>
              <a:t>*This flowchart was created by the Fall 2019 group (Josh Ashley, James </a:t>
            </a:r>
            <a:r>
              <a:rPr lang="en-US" sz="1000" dirty="0" err="1"/>
              <a:t>Exterkamp</a:t>
            </a:r>
            <a:r>
              <a:rPr lang="en-US" sz="1000" dirty="0"/>
              <a:t> and Matthew Miller)</a:t>
            </a:r>
          </a:p>
        </p:txBody>
      </p:sp>
    </p:spTree>
    <p:extLst>
      <p:ext uri="{BB962C8B-B14F-4D97-AF65-F5344CB8AC3E}">
        <p14:creationId xmlns:p14="http://schemas.microsoft.com/office/powerpoint/2010/main" val="3529081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Prior Work - TF Code Sample</a:t>
            </a:r>
          </a:p>
        </p:txBody>
      </p:sp>
      <p:sp>
        <p:nvSpPr>
          <p:cNvPr id="8" name="TextBox 7">
            <a:extLst>
              <a:ext uri="{FF2B5EF4-FFF2-40B4-BE49-F238E27FC236}">
                <a16:creationId xmlns:a16="http://schemas.microsoft.com/office/drawing/2014/main" id="{C3D2A4BB-7174-47AB-802F-20922EDDFC10}"/>
              </a:ext>
            </a:extLst>
          </p:cNvPr>
          <p:cNvSpPr txBox="1"/>
          <p:nvPr/>
        </p:nvSpPr>
        <p:spPr>
          <a:xfrm>
            <a:off x="8442626" y="6050840"/>
            <a:ext cx="3424909" cy="400110"/>
          </a:xfrm>
          <a:prstGeom prst="rect">
            <a:avLst/>
          </a:prstGeom>
          <a:noFill/>
        </p:spPr>
        <p:txBody>
          <a:bodyPr wrap="square" rtlCol="0">
            <a:spAutoFit/>
          </a:bodyPr>
          <a:lstStyle/>
          <a:p>
            <a:pPr algn="just"/>
            <a:r>
              <a:rPr lang="en-US" sz="1000" dirty="0"/>
              <a:t>*This flowchart was created by the Fall 2019 group (Josh Ashley, James </a:t>
            </a:r>
            <a:r>
              <a:rPr lang="en-US" sz="1000" dirty="0" err="1"/>
              <a:t>Exterkamp</a:t>
            </a:r>
            <a:r>
              <a:rPr lang="en-US" sz="1000" dirty="0"/>
              <a:t> and Matthew Miller)</a:t>
            </a:r>
          </a:p>
        </p:txBody>
      </p:sp>
      <p:pic>
        <p:nvPicPr>
          <p:cNvPr id="22" name="Picture 5" descr="A screenshot of a cell phone&#10;&#10;Description generated with very high confidence">
            <a:extLst>
              <a:ext uri="{FF2B5EF4-FFF2-40B4-BE49-F238E27FC236}">
                <a16:creationId xmlns:a16="http://schemas.microsoft.com/office/drawing/2014/main" id="{EFADD91A-D3FB-4617-A439-FE9810D3D63C}"/>
              </a:ext>
            </a:extLst>
          </p:cNvPr>
          <p:cNvPicPr>
            <a:picLocks noChangeAspect="1"/>
          </p:cNvPicPr>
          <p:nvPr/>
        </p:nvPicPr>
        <p:blipFill>
          <a:blip r:embed="rId3"/>
          <a:stretch>
            <a:fillRect/>
          </a:stretch>
        </p:blipFill>
        <p:spPr bwMode="auto">
          <a:xfrm>
            <a:off x="1530752" y="2162783"/>
            <a:ext cx="3217334" cy="2687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extLst>
              <a:ext uri="{FF2B5EF4-FFF2-40B4-BE49-F238E27FC236}">
                <a16:creationId xmlns:a16="http://schemas.microsoft.com/office/drawing/2014/main" id="{3F56D481-A4BB-4B06-9DB3-F3A15D6F9395}"/>
              </a:ext>
            </a:extLst>
          </p:cNvPr>
          <p:cNvSpPr txBox="1"/>
          <p:nvPr/>
        </p:nvSpPr>
        <p:spPr>
          <a:xfrm>
            <a:off x="1529542" y="1881959"/>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3333CC"/>
                </a:solidFill>
                <a:latin typeface="Arial"/>
                <a:cs typeface="Arial"/>
              </a:rPr>
              <a:t>Techfile.tf</a:t>
            </a:r>
            <a:endParaRPr lang="en-US" sz="1200" b="1">
              <a:solidFill>
                <a:srgbClr val="3333CC"/>
              </a:solidFill>
              <a:latin typeface="Arial" panose="020B0604020202020204" pitchFamily="34" charset="0"/>
            </a:endParaRPr>
          </a:p>
        </p:txBody>
      </p:sp>
      <p:sp>
        <p:nvSpPr>
          <p:cNvPr id="24" name="TextBox 23">
            <a:extLst>
              <a:ext uri="{FF2B5EF4-FFF2-40B4-BE49-F238E27FC236}">
                <a16:creationId xmlns:a16="http://schemas.microsoft.com/office/drawing/2014/main" id="{12716887-9466-422F-9A2A-5D7CFB62B014}"/>
              </a:ext>
            </a:extLst>
          </p:cNvPr>
          <p:cNvSpPr txBox="1"/>
          <p:nvPr/>
        </p:nvSpPr>
        <p:spPr>
          <a:xfrm>
            <a:off x="5490732" y="1881958"/>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eaLnBrk="0" fontAlgn="base" hangingPunct="0">
              <a:spcBef>
                <a:spcPct val="0"/>
              </a:spcBef>
              <a:spcAft>
                <a:spcPct val="0"/>
              </a:spcAft>
            </a:pPr>
            <a:r>
              <a:rPr lang="en-US" sz="1200" b="1">
                <a:solidFill>
                  <a:srgbClr val="3333CC"/>
                </a:solidFill>
                <a:latin typeface="Arial"/>
                <a:cs typeface="Arial"/>
              </a:rPr>
              <a:t>Parser</a:t>
            </a:r>
            <a:endParaRPr lang="en-US" sz="1200" b="1">
              <a:solidFill>
                <a:srgbClr val="3333CC"/>
              </a:solidFill>
              <a:latin typeface="Arial" panose="020B0604020202020204" pitchFamily="34" charset="0"/>
            </a:endParaRPr>
          </a:p>
        </p:txBody>
      </p:sp>
      <p:pic>
        <p:nvPicPr>
          <p:cNvPr id="25" name="Picture 13" descr="A screenshot of a cell phone&#10;&#10;Description generated with very high confidence">
            <a:extLst>
              <a:ext uri="{FF2B5EF4-FFF2-40B4-BE49-F238E27FC236}">
                <a16:creationId xmlns:a16="http://schemas.microsoft.com/office/drawing/2014/main" id="{27D5C404-F29A-45A8-A8D3-37BC1FDBD157}"/>
              </a:ext>
            </a:extLst>
          </p:cNvPr>
          <p:cNvPicPr>
            <a:picLocks noChangeAspect="1"/>
          </p:cNvPicPr>
          <p:nvPr/>
        </p:nvPicPr>
        <p:blipFill>
          <a:blip r:embed="rId4"/>
          <a:stretch>
            <a:fillRect/>
          </a:stretch>
        </p:blipFill>
        <p:spPr bwMode="auto">
          <a:xfrm>
            <a:off x="5304309" y="2634729"/>
            <a:ext cx="3998843" cy="195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805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Prior Work - Layer Usage</a:t>
            </a:r>
          </a:p>
        </p:txBody>
      </p:sp>
      <p:sp>
        <p:nvSpPr>
          <p:cNvPr id="5" name="Content Placeholder 6">
            <a:extLst>
              <a:ext uri="{FF2B5EF4-FFF2-40B4-BE49-F238E27FC236}">
                <a16:creationId xmlns:a16="http://schemas.microsoft.com/office/drawing/2014/main" id="{B2F1366D-9551-4E6F-B5DD-04E157489583}"/>
              </a:ext>
            </a:extLst>
          </p:cNvPr>
          <p:cNvSpPr>
            <a:spLocks noGrp="1"/>
          </p:cNvSpPr>
          <p:nvPr>
            <p:ph idx="1"/>
          </p:nvPr>
        </p:nvSpPr>
        <p:spPr>
          <a:xfrm>
            <a:off x="324465" y="681036"/>
            <a:ext cx="11543070" cy="1946417"/>
          </a:xfrm>
        </p:spPr>
        <p:txBody>
          <a:bodyPr/>
          <a:lstStyle/>
          <a:p>
            <a:r>
              <a:rPr lang="en-US" dirty="0"/>
              <a:t>Original LayerCollection has hard-coded layer arrays</a:t>
            </a:r>
          </a:p>
          <a:p>
            <a:r>
              <a:rPr lang="en-US" dirty="0"/>
              <a:t>Overwrite with TF/TLEF data when present</a:t>
            </a:r>
          </a:p>
        </p:txBody>
      </p:sp>
      <p:pic>
        <p:nvPicPr>
          <p:cNvPr id="4" name="Picture 4" descr="A screenshot of a cell phone&#10;&#10;Description generated with very high confidence">
            <a:extLst>
              <a:ext uri="{FF2B5EF4-FFF2-40B4-BE49-F238E27FC236}">
                <a16:creationId xmlns:a16="http://schemas.microsoft.com/office/drawing/2014/main" id="{A8E619E4-ABF7-4E37-81B5-205004AE8513}"/>
              </a:ext>
            </a:extLst>
          </p:cNvPr>
          <p:cNvPicPr>
            <a:picLocks noChangeAspect="1"/>
          </p:cNvPicPr>
          <p:nvPr/>
        </p:nvPicPr>
        <p:blipFill>
          <a:blip r:embed="rId3"/>
          <a:stretch>
            <a:fillRect/>
          </a:stretch>
        </p:blipFill>
        <p:spPr>
          <a:xfrm>
            <a:off x="1431537" y="2357432"/>
            <a:ext cx="9328925" cy="2139383"/>
          </a:xfrm>
          <a:prstGeom prst="rect">
            <a:avLst/>
          </a:prstGeom>
        </p:spPr>
      </p:pic>
    </p:spTree>
    <p:extLst>
      <p:ext uri="{BB962C8B-B14F-4D97-AF65-F5344CB8AC3E}">
        <p14:creationId xmlns:p14="http://schemas.microsoft.com/office/powerpoint/2010/main" val="356853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Prior Work - Pin direction Checks</a:t>
            </a:r>
          </a:p>
        </p:txBody>
      </p:sp>
      <p:sp>
        <p:nvSpPr>
          <p:cNvPr id="5" name="Content Placeholder 6">
            <a:extLst>
              <a:ext uri="{FF2B5EF4-FFF2-40B4-BE49-F238E27FC236}">
                <a16:creationId xmlns:a16="http://schemas.microsoft.com/office/drawing/2014/main" id="{B2F1366D-9551-4E6F-B5DD-04E157489583}"/>
              </a:ext>
            </a:extLst>
          </p:cNvPr>
          <p:cNvSpPr>
            <a:spLocks noGrp="1"/>
          </p:cNvSpPr>
          <p:nvPr>
            <p:ph idx="1"/>
          </p:nvPr>
        </p:nvSpPr>
        <p:spPr>
          <a:xfrm>
            <a:off x="324465" y="681036"/>
            <a:ext cx="11543070" cy="5823936"/>
          </a:xfrm>
        </p:spPr>
        <p:txBody>
          <a:bodyPr/>
          <a:lstStyle/>
          <a:p>
            <a:r>
              <a:rPr lang="en-US" dirty="0"/>
              <a:t>Pin direction exists under LEF and LIB pins</a:t>
            </a:r>
          </a:p>
          <a:p>
            <a:r>
              <a:rPr lang="en-US" dirty="0"/>
              <a:t>Need to take existing data structures and extract that info for each pin</a:t>
            </a:r>
          </a:p>
          <a:p>
            <a:r>
              <a:rPr lang="en-US" dirty="0" err="1"/>
              <a:t>Liberty_Pin</a:t>
            </a:r>
            <a:r>
              <a:rPr lang="en-US" dirty="0"/>
              <a:t> does not extract any properties</a:t>
            </a:r>
          </a:p>
          <a:p>
            <a:pPr lvl="1"/>
            <a:r>
              <a:rPr lang="en-US" dirty="0"/>
              <a:t>Should extract “direction”</a:t>
            </a:r>
          </a:p>
          <a:p>
            <a:r>
              <a:rPr lang="en-US" dirty="0"/>
              <a:t>Made to be generic</a:t>
            </a:r>
          </a:p>
        </p:txBody>
      </p:sp>
    </p:spTree>
    <p:extLst>
      <p:ext uri="{BB962C8B-B14F-4D97-AF65-F5344CB8AC3E}">
        <p14:creationId xmlns:p14="http://schemas.microsoft.com/office/powerpoint/2010/main" val="4036169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Prior Work - Liberty Rule Checks</a:t>
            </a:r>
          </a:p>
        </p:txBody>
      </p:sp>
      <p:sp>
        <p:nvSpPr>
          <p:cNvPr id="8" name="TextBox 7">
            <a:extLst>
              <a:ext uri="{FF2B5EF4-FFF2-40B4-BE49-F238E27FC236}">
                <a16:creationId xmlns:a16="http://schemas.microsoft.com/office/drawing/2014/main" id="{C3D2A4BB-7174-47AB-802F-20922EDDFC10}"/>
              </a:ext>
            </a:extLst>
          </p:cNvPr>
          <p:cNvSpPr txBox="1"/>
          <p:nvPr/>
        </p:nvSpPr>
        <p:spPr>
          <a:xfrm>
            <a:off x="8442626" y="6050840"/>
            <a:ext cx="3424909" cy="400110"/>
          </a:xfrm>
          <a:prstGeom prst="rect">
            <a:avLst/>
          </a:prstGeom>
          <a:noFill/>
        </p:spPr>
        <p:txBody>
          <a:bodyPr wrap="square" rtlCol="0">
            <a:spAutoFit/>
          </a:bodyPr>
          <a:lstStyle/>
          <a:p>
            <a:pPr algn="just"/>
            <a:r>
              <a:rPr lang="en-US" sz="1000" dirty="0"/>
              <a:t>*This flowchart was created by the Fall 2019 group (Josh Ashley, James </a:t>
            </a:r>
            <a:r>
              <a:rPr lang="en-US" sz="1000" dirty="0" err="1"/>
              <a:t>Exterkamp</a:t>
            </a:r>
            <a:r>
              <a:rPr lang="en-US" sz="1000" dirty="0"/>
              <a:t> and Matthew Miller)</a:t>
            </a:r>
          </a:p>
        </p:txBody>
      </p:sp>
      <p:sp>
        <p:nvSpPr>
          <p:cNvPr id="22" name="Rectangle 21">
            <a:extLst>
              <a:ext uri="{FF2B5EF4-FFF2-40B4-BE49-F238E27FC236}">
                <a16:creationId xmlns:a16="http://schemas.microsoft.com/office/drawing/2014/main" id="{A0EC606C-A09B-4A25-A753-F67AFC700756}"/>
              </a:ext>
            </a:extLst>
          </p:cNvPr>
          <p:cNvSpPr/>
          <p:nvPr/>
        </p:nvSpPr>
        <p:spPr bwMode="auto">
          <a:xfrm>
            <a:off x="2881993" y="1216790"/>
            <a:ext cx="6743700" cy="3931920"/>
          </a:xfrm>
          <a:prstGeom prst="rect">
            <a:avLst/>
          </a:prstGeom>
          <a:noFill/>
          <a:ln w="127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spAutoFit/>
          </a:bodyPr>
          <a:lstStyle/>
          <a:p>
            <a:pPr marL="342900" marR="0" lvl="0" indent="-342900" defTabSz="914400" eaLnBrk="0" fontAlgn="base" latinLnBrk="0" hangingPunct="0">
              <a:lnSpc>
                <a:spcPct val="100000"/>
              </a:lnSpc>
              <a:spcBef>
                <a:spcPct val="20000"/>
              </a:spcBef>
              <a:spcAft>
                <a:spcPct val="0"/>
              </a:spcAft>
              <a:buClrTx/>
              <a:buSzTx/>
              <a:buFont typeface="Wingdings" panose="05000000000000000000" pitchFamily="2" charset="2"/>
              <a:buNone/>
              <a:tabLst/>
              <a:defRPr/>
            </a:pPr>
            <a:endParaRPr kumimoji="0" lang="en-US" sz="1200" b="1" i="0" u="none" strike="noStrike" kern="0" cap="none" spc="0" normalizeH="0" baseline="0" noProof="0">
              <a:ln>
                <a:noFill/>
              </a:ln>
              <a:solidFill>
                <a:srgbClr val="3333CC"/>
              </a:solidFill>
              <a:effectLst/>
              <a:uLnTx/>
              <a:uFillTx/>
              <a:latin typeface="Arial" panose="020B0604020202020204" pitchFamily="34" charset="0"/>
            </a:endParaRPr>
          </a:p>
        </p:txBody>
      </p:sp>
      <p:sp>
        <p:nvSpPr>
          <p:cNvPr id="23" name="Rectangle 22">
            <a:extLst>
              <a:ext uri="{FF2B5EF4-FFF2-40B4-BE49-F238E27FC236}">
                <a16:creationId xmlns:a16="http://schemas.microsoft.com/office/drawing/2014/main" id="{D791D063-D8C6-4AC7-B2DA-4B0E8777EDA6}"/>
              </a:ext>
            </a:extLst>
          </p:cNvPr>
          <p:cNvSpPr/>
          <p:nvPr/>
        </p:nvSpPr>
        <p:spPr bwMode="auto">
          <a:xfrm>
            <a:off x="3102429" y="1684876"/>
            <a:ext cx="6270171" cy="3200400"/>
          </a:xfrm>
          <a:prstGeom prst="rect">
            <a:avLst/>
          </a:prstGeom>
          <a:noFill/>
          <a:ln w="127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spAutoFit/>
          </a:bodyPr>
          <a:lstStyle/>
          <a:p>
            <a:pPr marL="342900" marR="0" lvl="0" indent="-342900" defTabSz="914400" eaLnBrk="0" fontAlgn="base" latinLnBrk="0" hangingPunct="0">
              <a:lnSpc>
                <a:spcPct val="100000"/>
              </a:lnSpc>
              <a:spcBef>
                <a:spcPct val="20000"/>
              </a:spcBef>
              <a:spcAft>
                <a:spcPct val="0"/>
              </a:spcAft>
              <a:buClrTx/>
              <a:buSzTx/>
              <a:buFont typeface="Wingdings" panose="05000000000000000000" pitchFamily="2" charset="2"/>
              <a:buNone/>
              <a:tabLst/>
              <a:defRPr/>
            </a:pPr>
            <a:endParaRPr kumimoji="0" lang="en-US" sz="1200" b="1" i="0" u="none" strike="noStrike" kern="0" cap="none" spc="0" normalizeH="0" baseline="0" noProof="0">
              <a:ln>
                <a:noFill/>
              </a:ln>
              <a:solidFill>
                <a:srgbClr val="3333CC"/>
              </a:solidFill>
              <a:effectLst/>
              <a:uLnTx/>
              <a:uFillTx/>
              <a:latin typeface="Arial" panose="020B0604020202020204" pitchFamily="34" charset="0"/>
            </a:endParaRPr>
          </a:p>
        </p:txBody>
      </p:sp>
      <p:sp>
        <p:nvSpPr>
          <p:cNvPr id="24" name="TextBox 23">
            <a:extLst>
              <a:ext uri="{FF2B5EF4-FFF2-40B4-BE49-F238E27FC236}">
                <a16:creationId xmlns:a16="http://schemas.microsoft.com/office/drawing/2014/main" id="{18F99F51-00E4-4DFA-A064-99F18D059EA0}"/>
              </a:ext>
            </a:extLst>
          </p:cNvPr>
          <p:cNvSpPr txBox="1"/>
          <p:nvPr/>
        </p:nvSpPr>
        <p:spPr>
          <a:xfrm>
            <a:off x="3135086" y="1684876"/>
            <a:ext cx="2147207" cy="276999"/>
          </a:xfrm>
          <a:prstGeom prst="rect">
            <a:avLst/>
          </a:prstGeom>
          <a:noFill/>
        </p:spPr>
        <p:txBody>
          <a:bodyPr wrap="square" rtlCol="0">
            <a:spAutoFit/>
          </a:bodyPr>
          <a:lstStyle/>
          <a:p>
            <a:pPr eaLnBrk="0" fontAlgn="base" hangingPunct="0">
              <a:spcBef>
                <a:spcPct val="0"/>
              </a:spcBef>
              <a:spcAft>
                <a:spcPct val="0"/>
              </a:spcAft>
            </a:pPr>
            <a:r>
              <a:rPr lang="en-US" sz="1200" b="1" err="1">
                <a:solidFill>
                  <a:srgbClr val="3333CC"/>
                </a:solidFill>
                <a:latin typeface="Arial" panose="020B0604020202020204" pitchFamily="34" charset="0"/>
              </a:rPr>
              <a:t>Check_pin_value_in_lef</a:t>
            </a:r>
            <a:endParaRPr lang="en-US" sz="1200" b="1">
              <a:solidFill>
                <a:srgbClr val="3333CC"/>
              </a:solidFill>
              <a:latin typeface="Arial" panose="020B0604020202020204" pitchFamily="34" charset="0"/>
            </a:endParaRPr>
          </a:p>
        </p:txBody>
      </p:sp>
      <p:sp>
        <p:nvSpPr>
          <p:cNvPr id="25" name="TextBox 24">
            <a:extLst>
              <a:ext uri="{FF2B5EF4-FFF2-40B4-BE49-F238E27FC236}">
                <a16:creationId xmlns:a16="http://schemas.microsoft.com/office/drawing/2014/main" id="{009C802E-55F9-464F-A957-05A0CBBFEDAC}"/>
              </a:ext>
            </a:extLst>
          </p:cNvPr>
          <p:cNvSpPr txBox="1"/>
          <p:nvPr/>
        </p:nvSpPr>
        <p:spPr>
          <a:xfrm>
            <a:off x="2963636" y="1241283"/>
            <a:ext cx="2122714" cy="276999"/>
          </a:xfrm>
          <a:prstGeom prst="rect">
            <a:avLst/>
          </a:prstGeom>
          <a:noFill/>
        </p:spPr>
        <p:txBody>
          <a:bodyPr wrap="square" rtlCol="0">
            <a:spAutoFit/>
          </a:bodyPr>
          <a:lstStyle/>
          <a:p>
            <a:pPr eaLnBrk="0" fontAlgn="base" hangingPunct="0">
              <a:spcBef>
                <a:spcPct val="0"/>
              </a:spcBef>
              <a:spcAft>
                <a:spcPct val="0"/>
              </a:spcAft>
            </a:pPr>
            <a:r>
              <a:rPr lang="en-US" sz="1200" b="1" err="1">
                <a:solidFill>
                  <a:srgbClr val="00B050"/>
                </a:solidFill>
                <a:latin typeface="Arial" panose="020B0604020202020204" pitchFamily="34" charset="0"/>
              </a:rPr>
              <a:t>LibRuleChecker</a:t>
            </a:r>
            <a:r>
              <a:rPr lang="en-US" sz="1200" b="1">
                <a:solidFill>
                  <a:srgbClr val="00B050"/>
                </a:solidFill>
                <a:latin typeface="Arial" panose="020B0604020202020204" pitchFamily="34" charset="0"/>
              </a:rPr>
              <a:t> class</a:t>
            </a:r>
          </a:p>
        </p:txBody>
      </p:sp>
      <p:sp>
        <p:nvSpPr>
          <p:cNvPr id="26" name="TextBox 25">
            <a:extLst>
              <a:ext uri="{FF2B5EF4-FFF2-40B4-BE49-F238E27FC236}">
                <a16:creationId xmlns:a16="http://schemas.microsoft.com/office/drawing/2014/main" id="{F1882363-530A-46F0-8D64-B3D759F48F9C}"/>
              </a:ext>
            </a:extLst>
          </p:cNvPr>
          <p:cNvSpPr txBox="1"/>
          <p:nvPr/>
        </p:nvSpPr>
        <p:spPr>
          <a:xfrm>
            <a:off x="3257550" y="2076761"/>
            <a:ext cx="5992586" cy="2123658"/>
          </a:xfrm>
          <a:prstGeom prst="rect">
            <a:avLst/>
          </a:prstGeom>
          <a:noFill/>
        </p:spPr>
        <p:txBody>
          <a:bodyPr wrap="square" rtlCol="0">
            <a:spAutoFit/>
          </a:bodyPr>
          <a:lstStyle/>
          <a:p>
            <a:pPr marL="171450" indent="-171450" eaLnBrk="0" fontAlgn="base" hangingPunct="0">
              <a:spcBef>
                <a:spcPct val="0"/>
              </a:spcBef>
              <a:spcAft>
                <a:spcPct val="0"/>
              </a:spcAft>
              <a:buFont typeface="Arial" panose="020B0604020202020204" pitchFamily="34" charset="0"/>
              <a:buChar char="•"/>
            </a:pPr>
            <a:r>
              <a:rPr lang="en-US" sz="1200" b="1">
                <a:solidFill>
                  <a:srgbClr val="000000"/>
                </a:solidFill>
                <a:latin typeface="Arial" panose="020B0604020202020204" pitchFamily="34" charset="0"/>
              </a:rPr>
              <a:t>LEF Pin Properties: [“    DIRECTION INPUT   ;\n”, “USE SIGNAL ;\n” ,” ANTENNAMODEL OXIDE1   ; \n” … ]</a:t>
            </a:r>
          </a:p>
          <a:p>
            <a:pPr eaLnBrk="0" fontAlgn="base" hangingPunct="0">
              <a:spcBef>
                <a:spcPct val="0"/>
              </a:spcBef>
              <a:spcAft>
                <a:spcPct val="0"/>
              </a:spcAft>
            </a:pPr>
            <a:endParaRPr lang="en-US" sz="1200" b="1">
              <a:solidFill>
                <a:srgbClr val="000000"/>
              </a:solidFill>
              <a:latin typeface="Arial" panose="020B0604020202020204" pitchFamily="34" charset="0"/>
            </a:endParaRPr>
          </a:p>
          <a:p>
            <a:pPr marL="171450" indent="-171450" eaLnBrk="0" fontAlgn="base" hangingPunct="0">
              <a:spcBef>
                <a:spcPct val="0"/>
              </a:spcBef>
              <a:spcAft>
                <a:spcPct val="0"/>
              </a:spcAft>
              <a:buFont typeface="Arial" panose="020B0604020202020204" pitchFamily="34" charset="0"/>
              <a:buChar char="•"/>
            </a:pPr>
            <a:r>
              <a:rPr lang="en-US" sz="1200" b="1">
                <a:solidFill>
                  <a:srgbClr val="000000"/>
                </a:solidFill>
                <a:latin typeface="Arial" panose="020B0604020202020204" pitchFamily="34" charset="0"/>
              </a:rPr>
              <a:t>LIB Pin Properties: {“direction”=&gt;”input” …}</a:t>
            </a:r>
          </a:p>
          <a:p>
            <a:pPr eaLnBrk="0" fontAlgn="base" hangingPunct="0">
              <a:spcBef>
                <a:spcPct val="0"/>
              </a:spcBef>
              <a:spcAft>
                <a:spcPct val="0"/>
              </a:spcAft>
            </a:pPr>
            <a:endParaRPr lang="en-US" sz="1200" b="1">
              <a:solidFill>
                <a:srgbClr val="000000"/>
              </a:solidFill>
              <a:latin typeface="Arial" panose="020B0604020202020204" pitchFamily="34" charset="0"/>
            </a:endParaRPr>
          </a:p>
          <a:p>
            <a:pPr marL="171450" indent="-171450" eaLnBrk="0" fontAlgn="base" hangingPunct="0">
              <a:spcBef>
                <a:spcPct val="0"/>
              </a:spcBef>
              <a:spcAft>
                <a:spcPct val="0"/>
              </a:spcAft>
              <a:buFont typeface="Arial" panose="020B0604020202020204" pitchFamily="34" charset="0"/>
              <a:buChar char="•"/>
            </a:pPr>
            <a:r>
              <a:rPr lang="en-US" sz="1200" b="1">
                <a:solidFill>
                  <a:srgbClr val="000000"/>
                </a:solidFill>
                <a:latin typeface="Arial" panose="020B0604020202020204" pitchFamily="34" charset="0"/>
              </a:rPr>
              <a:t>Setup REGEXs to match LEF string to LIB key and LIB value</a:t>
            </a:r>
          </a:p>
          <a:p>
            <a:pPr eaLnBrk="0" fontAlgn="base" hangingPunct="0">
              <a:spcBef>
                <a:spcPct val="0"/>
              </a:spcBef>
              <a:spcAft>
                <a:spcPct val="0"/>
              </a:spcAft>
            </a:pPr>
            <a:endParaRPr lang="en-US" sz="1200" b="1">
              <a:solidFill>
                <a:srgbClr val="000000"/>
              </a:solidFill>
              <a:latin typeface="Arial" panose="020B0604020202020204" pitchFamily="34" charset="0"/>
            </a:endParaRPr>
          </a:p>
          <a:p>
            <a:pPr marL="171450" indent="-171450" eaLnBrk="0" fontAlgn="base" hangingPunct="0">
              <a:spcBef>
                <a:spcPct val="0"/>
              </a:spcBef>
              <a:spcAft>
                <a:spcPct val="0"/>
              </a:spcAft>
              <a:buFont typeface="Arial" panose="020B0604020202020204" pitchFamily="34" charset="0"/>
              <a:buChar char="•"/>
            </a:pPr>
            <a:r>
              <a:rPr lang="en-US" sz="1200" b="1">
                <a:solidFill>
                  <a:srgbClr val="000000"/>
                </a:solidFill>
                <a:latin typeface="Arial" panose="020B0604020202020204" pitchFamily="34" charset="0"/>
              </a:rPr>
              <a:t>If regex searches not empty no error</a:t>
            </a:r>
          </a:p>
          <a:p>
            <a:pPr eaLnBrk="0" fontAlgn="base" hangingPunct="0">
              <a:spcBef>
                <a:spcPct val="0"/>
              </a:spcBef>
              <a:spcAft>
                <a:spcPct val="0"/>
              </a:spcAft>
            </a:pPr>
            <a:endParaRPr lang="en-US" sz="1200" b="1">
              <a:solidFill>
                <a:srgbClr val="000000"/>
              </a:solidFill>
              <a:latin typeface="Arial" panose="020B0604020202020204" pitchFamily="34" charset="0"/>
            </a:endParaRPr>
          </a:p>
          <a:p>
            <a:pPr marL="171450" indent="-171450" eaLnBrk="0" fontAlgn="base" hangingPunct="0">
              <a:spcBef>
                <a:spcPct val="0"/>
              </a:spcBef>
              <a:spcAft>
                <a:spcPct val="0"/>
              </a:spcAft>
              <a:buFont typeface="Arial" panose="020B0604020202020204" pitchFamily="34" charset="0"/>
              <a:buChar char="•"/>
            </a:pPr>
            <a:r>
              <a:rPr lang="en-US" sz="1200" b="1">
                <a:solidFill>
                  <a:srgbClr val="000000"/>
                </a:solidFill>
                <a:latin typeface="Arial" panose="020B0604020202020204" pitchFamily="34" charset="0"/>
              </a:rPr>
              <a:t>Else, missing property error.</a:t>
            </a:r>
          </a:p>
          <a:p>
            <a:pPr eaLnBrk="0" fontAlgn="base" hangingPunct="0">
              <a:spcBef>
                <a:spcPct val="0"/>
              </a:spcBef>
              <a:spcAft>
                <a:spcPct val="0"/>
              </a:spcAft>
            </a:pPr>
            <a:endParaRPr lang="en-US" sz="1200" b="1">
              <a:solidFill>
                <a:srgbClr val="3333CC"/>
              </a:solidFill>
              <a:latin typeface="Arial" panose="020B0604020202020204" pitchFamily="34" charset="0"/>
            </a:endParaRPr>
          </a:p>
        </p:txBody>
      </p:sp>
      <p:sp>
        <p:nvSpPr>
          <p:cNvPr id="27" name="TextBox 26">
            <a:extLst>
              <a:ext uri="{FF2B5EF4-FFF2-40B4-BE49-F238E27FC236}">
                <a16:creationId xmlns:a16="http://schemas.microsoft.com/office/drawing/2014/main" id="{C70C9FCE-AA5F-40C1-8613-B5EE26806983}"/>
              </a:ext>
            </a:extLst>
          </p:cNvPr>
          <p:cNvSpPr txBox="1"/>
          <p:nvPr/>
        </p:nvSpPr>
        <p:spPr>
          <a:xfrm>
            <a:off x="955220" y="1230396"/>
            <a:ext cx="1894115" cy="830997"/>
          </a:xfrm>
          <a:prstGeom prst="rect">
            <a:avLst/>
          </a:prstGeom>
          <a:noFill/>
        </p:spPr>
        <p:txBody>
          <a:bodyPr wrap="square" rtlCol="0">
            <a:spAutoFit/>
          </a:bodyPr>
          <a:lstStyle/>
          <a:p>
            <a:pPr eaLnBrk="0" fontAlgn="base" hangingPunct="0">
              <a:spcBef>
                <a:spcPct val="0"/>
              </a:spcBef>
              <a:spcAft>
                <a:spcPct val="0"/>
              </a:spcAft>
            </a:pPr>
            <a:r>
              <a:rPr lang="en-US" sz="1200" b="1">
                <a:solidFill>
                  <a:srgbClr val="3333CC"/>
                </a:solidFill>
                <a:latin typeface="Arial" panose="020B0604020202020204" pitchFamily="34" charset="0"/>
              </a:rPr>
              <a:t>Liberty Checker calls with:</a:t>
            </a:r>
          </a:p>
          <a:p>
            <a:pPr eaLnBrk="0" fontAlgn="base" hangingPunct="0">
              <a:spcBef>
                <a:spcPct val="0"/>
              </a:spcBef>
              <a:spcAft>
                <a:spcPct val="0"/>
              </a:spcAft>
            </a:pPr>
            <a:r>
              <a:rPr lang="en-US" sz="1200" b="1">
                <a:solidFill>
                  <a:srgbClr val="3333CC"/>
                </a:solidFill>
                <a:latin typeface="Arial" panose="020B0604020202020204" pitchFamily="34" charset="0"/>
              </a:rPr>
              <a:t>(</a:t>
            </a:r>
            <a:r>
              <a:rPr lang="en-US" sz="1200" b="1" err="1">
                <a:solidFill>
                  <a:srgbClr val="3333CC"/>
                </a:solidFill>
                <a:latin typeface="Arial" panose="020B0604020202020204" pitchFamily="34" charset="0"/>
              </a:rPr>
              <a:t>lef_pin</a:t>
            </a:r>
            <a:r>
              <a:rPr lang="en-US" sz="1200" b="1">
                <a:solidFill>
                  <a:srgbClr val="3333CC"/>
                </a:solidFill>
                <a:latin typeface="Arial" panose="020B0604020202020204" pitchFamily="34" charset="0"/>
              </a:rPr>
              <a:t>, </a:t>
            </a:r>
            <a:r>
              <a:rPr lang="en-US" sz="1200" b="1" err="1">
                <a:solidFill>
                  <a:srgbClr val="3333CC"/>
                </a:solidFill>
                <a:latin typeface="Arial" panose="020B0604020202020204" pitchFamily="34" charset="0"/>
              </a:rPr>
              <a:t>lib_pin</a:t>
            </a:r>
            <a:r>
              <a:rPr lang="en-US" sz="1200" b="1">
                <a:solidFill>
                  <a:srgbClr val="3333CC"/>
                </a:solidFill>
                <a:latin typeface="Arial" panose="020B0604020202020204" pitchFamily="34" charset="0"/>
              </a:rPr>
              <a:t>, </a:t>
            </a:r>
            <a:r>
              <a:rPr lang="en-US" sz="1200" b="1" err="1">
                <a:solidFill>
                  <a:srgbClr val="3333CC"/>
                </a:solidFill>
                <a:latin typeface="Arial" panose="020B0604020202020204" pitchFamily="34" charset="0"/>
              </a:rPr>
              <a:t>lib_prop_key</a:t>
            </a:r>
            <a:r>
              <a:rPr lang="en-US" sz="1200" b="1">
                <a:solidFill>
                  <a:srgbClr val="3333CC"/>
                </a:solidFill>
                <a:latin typeface="Arial" panose="020B0604020202020204" pitchFamily="34" charset="0"/>
              </a:rPr>
              <a:t>)</a:t>
            </a:r>
          </a:p>
        </p:txBody>
      </p:sp>
      <p:cxnSp>
        <p:nvCxnSpPr>
          <p:cNvPr id="28" name="Straight Arrow Connector 27">
            <a:extLst>
              <a:ext uri="{FF2B5EF4-FFF2-40B4-BE49-F238E27FC236}">
                <a16:creationId xmlns:a16="http://schemas.microsoft.com/office/drawing/2014/main" id="{8F89B34B-439D-4595-91A6-D2C51A50CD28}"/>
              </a:ext>
            </a:extLst>
          </p:cNvPr>
          <p:cNvCxnSpPr>
            <a:stCxn id="27" idx="2"/>
            <a:endCxn id="24" idx="1"/>
          </p:cNvCxnSpPr>
          <p:nvPr/>
        </p:nvCxnSpPr>
        <p:spPr bwMode="auto">
          <a:xfrm flipV="1">
            <a:off x="1902278" y="1823376"/>
            <a:ext cx="1232808" cy="238017"/>
          </a:xfrm>
          <a:prstGeom prst="straightConnector1">
            <a:avLst/>
          </a:prstGeom>
          <a:noFill/>
          <a:ln w="12700" cap="flat" cmpd="sng" algn="ctr">
            <a:solidFill>
              <a:srgbClr val="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6006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Files</a:t>
            </a:r>
          </a:p>
        </p:txBody>
      </p:sp>
      <p:sp>
        <p:nvSpPr>
          <p:cNvPr id="7" name="Content Placeholder 1">
            <a:extLst>
              <a:ext uri="{FF2B5EF4-FFF2-40B4-BE49-F238E27FC236}">
                <a16:creationId xmlns:a16="http://schemas.microsoft.com/office/drawing/2014/main" id="{6606E311-08A6-44B1-9A27-DF13F5E35AFD}"/>
              </a:ext>
            </a:extLst>
          </p:cNvPr>
          <p:cNvSpPr txBox="1">
            <a:spLocks/>
          </p:cNvSpPr>
          <p:nvPr/>
        </p:nvSpPr>
        <p:spPr>
          <a:xfrm>
            <a:off x="324465" y="681035"/>
            <a:ext cx="7443317" cy="58143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mbria" panose="02040503050406030204" pitchFamily="18" charset="0"/>
                <a:ea typeface="Cambria" panose="02040503050406030204" pitchFamily="18" charset="0"/>
              </a:rPr>
              <a:t>LEF file</a:t>
            </a:r>
          </a:p>
          <a:p>
            <a:pPr lvl="1"/>
            <a:r>
              <a:rPr lang="en-US" sz="2000" dirty="0">
                <a:latin typeface="Cambria" panose="02040503050406030204" pitchFamily="18" charset="0"/>
                <a:ea typeface="Cambria" panose="02040503050406030204" pitchFamily="18" charset="0"/>
              </a:rPr>
              <a:t>Text file in ASCII format</a:t>
            </a:r>
          </a:p>
          <a:p>
            <a:pPr lvl="1"/>
            <a:r>
              <a:rPr lang="en-US" sz="2000" dirty="0">
                <a:latin typeface="Cambria" panose="02040503050406030204" pitchFamily="18" charset="0"/>
                <a:ea typeface="Cambria" panose="02040503050406030204" pitchFamily="18" charset="0"/>
              </a:rPr>
              <a:t>Contains abstract layout views of the cells in an IC</a:t>
            </a:r>
          </a:p>
          <a:p>
            <a:pPr lvl="1"/>
            <a:r>
              <a:rPr lang="en-US" sz="2000" dirty="0">
                <a:latin typeface="Cambria" panose="02040503050406030204" pitchFamily="18" charset="0"/>
                <a:ea typeface="Cambria" panose="02040503050406030204" pitchFamily="18" charset="0"/>
              </a:rPr>
              <a:t>Used by P&amp;R tools to route cells properly</a:t>
            </a:r>
          </a:p>
        </p:txBody>
      </p:sp>
      <p:sp>
        <p:nvSpPr>
          <p:cNvPr id="11" name="Content Placeholder 1">
            <a:extLst>
              <a:ext uri="{FF2B5EF4-FFF2-40B4-BE49-F238E27FC236}">
                <a16:creationId xmlns:a16="http://schemas.microsoft.com/office/drawing/2014/main" id="{6A10D620-7BCB-43DC-B48A-D4B7E97299B9}"/>
              </a:ext>
            </a:extLst>
          </p:cNvPr>
          <p:cNvSpPr txBox="1">
            <a:spLocks/>
          </p:cNvSpPr>
          <p:nvPr/>
        </p:nvSpPr>
        <p:spPr>
          <a:xfrm>
            <a:off x="7770877" y="1365034"/>
            <a:ext cx="4000868" cy="4576868"/>
          </a:xfrm>
          <a:prstGeom prst="rect">
            <a:avLst/>
          </a:prstGeom>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solidFill>
                  <a:prstClr val="black"/>
                </a:solidFill>
                <a:latin typeface="JKOMN L+ Courier"/>
              </a:rPr>
              <a:t>Property Statements</a:t>
            </a:r>
          </a:p>
          <a:p>
            <a:pPr>
              <a:lnSpc>
                <a:spcPct val="100000"/>
              </a:lnSpc>
              <a:spcBef>
                <a:spcPts val="0"/>
              </a:spcBef>
            </a:pPr>
            <a:r>
              <a:rPr lang="en-US">
                <a:solidFill>
                  <a:prstClr val="black"/>
                </a:solidFill>
                <a:latin typeface="JKOMN L+ Courier"/>
              </a:rPr>
              <a:t>Cell Macro 1</a:t>
            </a:r>
          </a:p>
          <a:p>
            <a:pPr lvl="1">
              <a:lnSpc>
                <a:spcPct val="100000"/>
              </a:lnSpc>
              <a:spcBef>
                <a:spcPts val="0"/>
              </a:spcBef>
            </a:pPr>
            <a:r>
              <a:rPr lang="en-US">
                <a:solidFill>
                  <a:prstClr val="black"/>
                </a:solidFill>
                <a:latin typeface="JKOMN L+ Courier"/>
              </a:rPr>
              <a:t>Cell Property Statements</a:t>
            </a:r>
          </a:p>
          <a:p>
            <a:pPr lvl="1">
              <a:lnSpc>
                <a:spcPct val="100000"/>
              </a:lnSpc>
              <a:spcBef>
                <a:spcPts val="0"/>
              </a:spcBef>
            </a:pPr>
            <a:r>
              <a:rPr lang="en-US">
                <a:solidFill>
                  <a:prstClr val="black"/>
                </a:solidFill>
                <a:latin typeface="JKOMN L+ Courier"/>
              </a:rPr>
              <a:t>Pin Statements</a:t>
            </a:r>
          </a:p>
          <a:p>
            <a:pPr lvl="1">
              <a:lnSpc>
                <a:spcPct val="100000"/>
              </a:lnSpc>
              <a:spcBef>
                <a:spcPts val="0"/>
              </a:spcBef>
            </a:pPr>
            <a:r>
              <a:rPr lang="en-US">
                <a:solidFill>
                  <a:prstClr val="black"/>
                </a:solidFill>
                <a:latin typeface="JKOMN L+ Courier"/>
              </a:rPr>
              <a:t>Obstruction Statements</a:t>
            </a:r>
          </a:p>
          <a:p>
            <a:pPr>
              <a:lnSpc>
                <a:spcPct val="100000"/>
              </a:lnSpc>
              <a:spcBef>
                <a:spcPts val="0"/>
              </a:spcBef>
            </a:pPr>
            <a:r>
              <a:rPr lang="en-US">
                <a:solidFill>
                  <a:prstClr val="black"/>
                </a:solidFill>
                <a:latin typeface="JKOMN L+ Courier"/>
              </a:rPr>
              <a:t>Cell Macro 2</a:t>
            </a:r>
          </a:p>
          <a:p>
            <a:pPr>
              <a:lnSpc>
                <a:spcPct val="100000"/>
              </a:lnSpc>
              <a:spcBef>
                <a:spcPts val="0"/>
              </a:spcBef>
            </a:pPr>
            <a:r>
              <a:rPr lang="en-US">
                <a:solidFill>
                  <a:prstClr val="black"/>
                </a:solidFill>
                <a:latin typeface="JKOMN L+ Courier"/>
              </a:rPr>
              <a:t>Cell Macro 3</a:t>
            </a:r>
          </a:p>
          <a:p>
            <a:pPr marL="0" indent="0">
              <a:lnSpc>
                <a:spcPct val="100000"/>
              </a:lnSpc>
              <a:spcBef>
                <a:spcPts val="1200"/>
              </a:spcBef>
              <a:spcAft>
                <a:spcPts val="1200"/>
              </a:spcAft>
              <a:buNone/>
            </a:pPr>
            <a:r>
              <a:rPr lang="en-US">
                <a:solidFill>
                  <a:prstClr val="black"/>
                </a:solidFill>
                <a:latin typeface="JKOMN L+ Courier"/>
              </a:rPr>
              <a:t>	⁞</a:t>
            </a:r>
          </a:p>
          <a:p>
            <a:pPr>
              <a:lnSpc>
                <a:spcPct val="100000"/>
              </a:lnSpc>
              <a:spcBef>
                <a:spcPts val="0"/>
              </a:spcBef>
            </a:pPr>
            <a:r>
              <a:rPr lang="en-US">
                <a:solidFill>
                  <a:prstClr val="black"/>
                </a:solidFill>
                <a:latin typeface="JKOMN L+ Courier"/>
              </a:rPr>
              <a:t>Cell Macro N</a:t>
            </a:r>
          </a:p>
        </p:txBody>
      </p:sp>
      <p:sp>
        <p:nvSpPr>
          <p:cNvPr id="12" name="Content Placeholder 1">
            <a:extLst>
              <a:ext uri="{FF2B5EF4-FFF2-40B4-BE49-F238E27FC236}">
                <a16:creationId xmlns:a16="http://schemas.microsoft.com/office/drawing/2014/main" id="{08FBFE57-1C46-4CDB-86B7-4302AF43CEB1}"/>
              </a:ext>
            </a:extLst>
          </p:cNvPr>
          <p:cNvSpPr txBox="1">
            <a:spLocks/>
          </p:cNvSpPr>
          <p:nvPr/>
        </p:nvSpPr>
        <p:spPr>
          <a:xfrm>
            <a:off x="7770877" y="884902"/>
            <a:ext cx="2832564" cy="4801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Cambria" panose="02040503050406030204" pitchFamily="18" charset="0"/>
                <a:ea typeface="Cambria" panose="02040503050406030204" pitchFamily="18" charset="0"/>
              </a:rPr>
              <a:t>File Hierarchy:</a:t>
            </a:r>
          </a:p>
        </p:txBody>
      </p:sp>
    </p:spTree>
    <p:extLst>
      <p:ext uri="{BB962C8B-B14F-4D97-AF65-F5344CB8AC3E}">
        <p14:creationId xmlns:p14="http://schemas.microsoft.com/office/powerpoint/2010/main" val="1120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a:t>Background - LEF File Macros</a:t>
            </a:r>
          </a:p>
        </p:txBody>
      </p:sp>
      <p:sp>
        <p:nvSpPr>
          <p:cNvPr id="8" name="Rectangle 7">
            <a:extLst>
              <a:ext uri="{FF2B5EF4-FFF2-40B4-BE49-F238E27FC236}">
                <a16:creationId xmlns:a16="http://schemas.microsoft.com/office/drawing/2014/main" id="{6AB896DC-ADA7-4837-BA92-1096FDEC52AE}"/>
              </a:ext>
            </a:extLst>
          </p:cNvPr>
          <p:cNvSpPr/>
          <p:nvPr/>
        </p:nvSpPr>
        <p:spPr bwMode="auto">
          <a:xfrm>
            <a:off x="7632331" y="1358595"/>
            <a:ext cx="3399131" cy="4737194"/>
          </a:xfrm>
          <a:prstGeom prst="rect">
            <a:avLst/>
          </a:prstGeom>
          <a:noFill/>
          <a:ln w="381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spAutoFit/>
          </a:bodyPr>
          <a:lstStyle/>
          <a:p>
            <a:pPr marL="342900" marR="0" indent="-342900" defTabSz="914400" rtl="0" eaLnBrk="0" fontAlgn="base" latinLnBrk="0" hangingPunct="0">
              <a:spcAft>
                <a:spcPct val="0"/>
              </a:spcAft>
              <a:buClrTx/>
              <a:buSzTx/>
              <a:buFont typeface="Wingdings" panose="05000000000000000000" pitchFamily="2" charset="2"/>
              <a:buNone/>
              <a:tabLst/>
            </a:pPr>
            <a:r>
              <a:rPr lang="en-US" sz="1100" b="1">
                <a:solidFill>
                  <a:srgbClr val="000096"/>
                </a:solidFill>
                <a:latin typeface="JKOMN L+ Courier"/>
              </a:rPr>
              <a:t>MACRO</a:t>
            </a:r>
            <a:r>
              <a:rPr lang="en-US" sz="1100" b="0">
                <a:latin typeface="JKOMN L+ Courier"/>
              </a:rPr>
              <a:t> </a:t>
            </a:r>
            <a:r>
              <a:rPr lang="en-US" sz="1100" b="0" i="1">
                <a:latin typeface="JKOMN L+ Courier"/>
              </a:rPr>
              <a:t>macroName</a:t>
            </a:r>
          </a:p>
          <a:p>
            <a:pPr marL="342900" marR="0" indent="-342900" defTabSz="914400" rtl="0" eaLnBrk="0" fontAlgn="base" latinLnBrk="0" hangingPunct="0">
              <a:spcBef>
                <a:spcPts val="600"/>
              </a:spcBef>
              <a:spcAft>
                <a:spcPct val="0"/>
              </a:spcAft>
              <a:buClrTx/>
              <a:buSzTx/>
              <a:buFont typeface="Wingdings" panose="05000000000000000000" pitchFamily="2" charset="2"/>
              <a:buNone/>
              <a:tabLst/>
            </a:pPr>
            <a:r>
              <a:rPr kumimoji="0" lang="en-US" sz="1100" b="0" i="0" u="none" strike="noStrike" cap="none" normalizeH="0" baseline="0">
                <a:ln>
                  <a:noFill/>
                </a:ln>
                <a:effectLst/>
                <a:latin typeface="JKOMN L+ Courier"/>
              </a:rPr>
              <a:t>	</a:t>
            </a:r>
            <a:r>
              <a:rPr kumimoji="0" lang="en-US" sz="1100" b="1" i="0" u="none" strike="noStrike" cap="none" normalizeH="0" baseline="0">
                <a:ln>
                  <a:noFill/>
                </a:ln>
                <a:solidFill>
                  <a:srgbClr val="0000FA"/>
                </a:solidFill>
                <a:effectLst/>
                <a:latin typeface="JKOMN L+ Courier"/>
              </a:rPr>
              <a:t>CLASS</a:t>
            </a:r>
            <a:r>
              <a:rPr kumimoji="0" lang="en-US" sz="1100" b="0" i="0" u="none" strike="noStrike" cap="none" normalizeH="0" baseline="0">
                <a:ln>
                  <a:noFill/>
                </a:ln>
                <a:effectLst/>
                <a:latin typeface="JKOMN L+ Courier"/>
              </a:rPr>
              <a:t> </a:t>
            </a:r>
            <a:r>
              <a:rPr kumimoji="0" lang="en-US" sz="1100" b="1" i="0" u="none" strike="noStrike" cap="none" normalizeH="0" baseline="0">
                <a:ln>
                  <a:noFill/>
                </a:ln>
                <a:solidFill>
                  <a:srgbClr val="5F5FFF"/>
                </a:solidFill>
                <a:effectLst/>
                <a:latin typeface="JKOMN L+ Courier"/>
              </a:rPr>
              <a:t>CORE</a:t>
            </a:r>
            <a:r>
              <a:rPr lang="en-US" sz="1100" b="0">
                <a:latin typeface="JKOMN L+ Courier"/>
              </a:rPr>
              <a:t> ;</a:t>
            </a:r>
          </a:p>
          <a:p>
            <a:pPr marL="342900" marR="0" indent="-342900" defTabSz="914400" rtl="0" eaLnBrk="0" fontAlgn="base" latinLnBrk="0" hangingPunct="0">
              <a:spcAft>
                <a:spcPct val="0"/>
              </a:spcAft>
              <a:buClrTx/>
              <a:buSzTx/>
              <a:buFont typeface="Wingdings" panose="05000000000000000000" pitchFamily="2" charset="2"/>
              <a:buNone/>
              <a:tabLst/>
            </a:pPr>
            <a:r>
              <a:rPr kumimoji="0" lang="en-US" sz="1100" b="0" i="0" u="none" strike="noStrike" cap="none" normalizeH="0" baseline="0">
                <a:ln>
                  <a:noFill/>
                </a:ln>
                <a:effectLst/>
                <a:latin typeface="JKOMN L+ Courier"/>
              </a:rPr>
              <a:t>	</a:t>
            </a:r>
            <a:r>
              <a:rPr kumimoji="0" lang="en-US" sz="1100" b="1" i="0" u="none" strike="noStrike" cap="none" normalizeH="0" baseline="0">
                <a:ln>
                  <a:noFill/>
                </a:ln>
                <a:solidFill>
                  <a:srgbClr val="0000FA"/>
                </a:solidFill>
                <a:effectLst/>
                <a:latin typeface="JKOMN L+ Courier"/>
              </a:rPr>
              <a:t>FOREIGN</a:t>
            </a:r>
            <a:r>
              <a:rPr kumimoji="0" lang="en-US" sz="1100" b="0" i="0" u="none" strike="noStrike" cap="none" normalizeH="0" baseline="0">
                <a:ln>
                  <a:noFill/>
                </a:ln>
                <a:effectLst/>
                <a:latin typeface="JKOMN L+ Courier"/>
              </a:rPr>
              <a:t> </a:t>
            </a:r>
            <a:r>
              <a:rPr kumimoji="0" lang="en-US" sz="1100" b="0" i="1" u="none" strike="noStrike" cap="none" normalizeH="0" baseline="0" err="1">
                <a:ln>
                  <a:noFill/>
                </a:ln>
                <a:effectLst/>
                <a:latin typeface="JKOMN L+ Courier"/>
              </a:rPr>
              <a:t>foreignCellName</a:t>
            </a:r>
            <a:r>
              <a:rPr kumimoji="0" lang="en-US" sz="1100" b="0" i="0" u="none" strike="noStrike" cap="none" normalizeH="0" baseline="0">
                <a:ln>
                  <a:noFill/>
                </a:ln>
                <a:effectLst/>
                <a:latin typeface="JKOMN L+ Courier"/>
              </a:rPr>
              <a:t> 0.000 0.000 ;</a:t>
            </a:r>
          </a:p>
          <a:p>
            <a:pPr marL="342900" marR="0" indent="-342900" defTabSz="914400" rtl="0" eaLnBrk="0" fontAlgn="base" latinLnBrk="0" hangingPunct="0">
              <a:spcAft>
                <a:spcPct val="0"/>
              </a:spcAft>
              <a:buClrTx/>
              <a:buSzTx/>
              <a:buFont typeface="Wingdings" panose="05000000000000000000" pitchFamily="2" charset="2"/>
              <a:buNone/>
              <a:tabLst/>
            </a:pPr>
            <a:r>
              <a:rPr lang="en-US" sz="1100" b="0">
                <a:latin typeface="JKOMN L+ Courier"/>
              </a:rPr>
              <a:t>	</a:t>
            </a:r>
            <a:r>
              <a:rPr lang="en-US" sz="1100" b="1">
                <a:solidFill>
                  <a:srgbClr val="0000FA"/>
                </a:solidFill>
                <a:latin typeface="JKOMN L+ Courier"/>
              </a:rPr>
              <a:t>SIZE</a:t>
            </a:r>
            <a:r>
              <a:rPr lang="en-US" sz="1100" b="0">
                <a:latin typeface="JKOMN L+ Courier"/>
              </a:rPr>
              <a:t> 3.00 BY 12.00 ;</a:t>
            </a:r>
          </a:p>
          <a:p>
            <a:pPr marL="342900" marR="0" indent="-342900" defTabSz="914400" rtl="0" eaLnBrk="0" fontAlgn="base" latinLnBrk="0" hangingPunct="0">
              <a:spcAft>
                <a:spcPct val="0"/>
              </a:spcAft>
              <a:buClrTx/>
              <a:buSzTx/>
              <a:buFont typeface="Wingdings" panose="05000000000000000000" pitchFamily="2" charset="2"/>
              <a:buNone/>
              <a:tabLst/>
            </a:pPr>
            <a:r>
              <a:rPr kumimoji="0" lang="en-US" sz="1100" b="0" i="0" u="none" strike="noStrike" cap="none" normalizeH="0" baseline="0">
                <a:ln>
                  <a:noFill/>
                </a:ln>
                <a:effectLst/>
                <a:latin typeface="JKOMN L+ Courier"/>
              </a:rPr>
              <a:t>	</a:t>
            </a:r>
            <a:r>
              <a:rPr kumimoji="0" lang="en-US" sz="1100" b="1" i="0" u="none" strike="noStrike" cap="none" normalizeH="0" baseline="0">
                <a:ln>
                  <a:noFill/>
                </a:ln>
                <a:solidFill>
                  <a:srgbClr val="0000FA"/>
                </a:solidFill>
                <a:effectLst/>
                <a:latin typeface="JKOMN L+ Courier"/>
              </a:rPr>
              <a:t>SYMMETRY</a:t>
            </a:r>
            <a:r>
              <a:rPr lang="en-US" sz="1100" b="0">
                <a:latin typeface="JKOMN L+ Courier"/>
              </a:rPr>
              <a:t> </a:t>
            </a:r>
            <a:r>
              <a:rPr lang="en-US" sz="1100" b="0" i="1">
                <a:latin typeface="JKOMN L+ Courier"/>
              </a:rPr>
              <a:t>x</a:t>
            </a:r>
            <a:r>
              <a:rPr lang="en-US" sz="1100" b="0">
                <a:latin typeface="JKOMN L+ Courier"/>
              </a:rPr>
              <a:t> </a:t>
            </a:r>
            <a:r>
              <a:rPr lang="en-US" sz="1100" b="0" i="1">
                <a:latin typeface="JKOMN L+ Courier"/>
              </a:rPr>
              <a:t>y</a:t>
            </a:r>
            <a:r>
              <a:rPr lang="en-US" sz="1100" b="0">
                <a:latin typeface="JKOMN L+ Courier"/>
              </a:rPr>
              <a:t> ;</a:t>
            </a:r>
          </a:p>
          <a:p>
            <a:pPr marL="342900" marR="0" indent="-342900" defTabSz="914400" rtl="0" eaLnBrk="0" fontAlgn="base" latinLnBrk="0" hangingPunct="0">
              <a:spcAft>
                <a:spcPct val="0"/>
              </a:spcAft>
              <a:buClrTx/>
              <a:buSzTx/>
              <a:buFont typeface="Wingdings" panose="05000000000000000000" pitchFamily="2" charset="2"/>
              <a:buNone/>
              <a:tabLst/>
            </a:pPr>
            <a:r>
              <a:rPr kumimoji="0" lang="en-US" sz="1100" b="0" i="0" u="none" strike="noStrike" cap="none" normalizeH="0" baseline="0">
                <a:ln>
                  <a:noFill/>
                </a:ln>
                <a:effectLst/>
                <a:latin typeface="JKOMN L+ Courier"/>
              </a:rPr>
              <a:t>	</a:t>
            </a:r>
            <a:r>
              <a:rPr kumimoji="0" lang="en-US" sz="1100" b="1" i="0" u="none" strike="noStrike" cap="none" normalizeH="0" baseline="0">
                <a:ln>
                  <a:noFill/>
                </a:ln>
                <a:solidFill>
                  <a:srgbClr val="0000FA"/>
                </a:solidFill>
                <a:effectLst/>
                <a:latin typeface="JKOMN L+ Courier"/>
              </a:rPr>
              <a:t>SITE</a:t>
            </a:r>
            <a:r>
              <a:rPr kumimoji="0" lang="en-US" sz="1100" b="0" i="0" u="none" strike="noStrike" cap="none" normalizeH="0" baseline="0">
                <a:ln>
                  <a:noFill/>
                </a:ln>
                <a:effectLst/>
                <a:latin typeface="JKOMN L+ Courier"/>
              </a:rPr>
              <a:t> </a:t>
            </a:r>
            <a:r>
              <a:rPr kumimoji="0" lang="en-US" sz="1100" b="1" i="0" u="none" strike="noStrike" cap="none" normalizeH="0" baseline="0">
                <a:ln>
                  <a:noFill/>
                </a:ln>
                <a:solidFill>
                  <a:srgbClr val="5F5FFF"/>
                </a:solidFill>
                <a:effectLst/>
                <a:latin typeface="JKOMN L+ Courier"/>
              </a:rPr>
              <a:t>CORE</a:t>
            </a:r>
            <a:r>
              <a:rPr kumimoji="0" lang="en-US" sz="1100" b="0" i="0" u="none" strike="noStrike" cap="none" normalizeH="0" baseline="0">
                <a:ln>
                  <a:noFill/>
                </a:ln>
                <a:effectLst/>
                <a:latin typeface="JKOMN L+ Courier"/>
              </a:rPr>
              <a:t> ;</a:t>
            </a:r>
          </a:p>
          <a:p>
            <a:pPr marL="342900" marR="0" indent="-342900" defTabSz="914400" rtl="0" eaLnBrk="0" fontAlgn="base" latinLnBrk="0" hangingPunct="0">
              <a:spcBef>
                <a:spcPts val="1800"/>
              </a:spcBef>
              <a:spcAft>
                <a:spcPct val="0"/>
              </a:spcAft>
              <a:buClrTx/>
              <a:buSzTx/>
              <a:buFont typeface="Wingdings" panose="05000000000000000000" pitchFamily="2" charset="2"/>
              <a:buNone/>
              <a:tabLst/>
            </a:pPr>
            <a:r>
              <a:rPr lang="en-US" sz="1100" b="0">
                <a:latin typeface="JKOMN L+ Courier"/>
              </a:rPr>
              <a:t>	</a:t>
            </a:r>
            <a:r>
              <a:rPr lang="en-US" sz="1100" b="1">
                <a:solidFill>
                  <a:srgbClr val="0000FA"/>
                </a:solidFill>
                <a:latin typeface="JKOMN L+ Courier"/>
              </a:rPr>
              <a:t>PIN</a:t>
            </a:r>
            <a:r>
              <a:rPr lang="en-US" sz="1100" b="0">
                <a:latin typeface="JKOMN L+ Courier"/>
              </a:rPr>
              <a:t> </a:t>
            </a:r>
            <a:r>
              <a:rPr lang="en-US" sz="1100" b="0" i="1" err="1">
                <a:latin typeface="JKOMN L+ Courier"/>
              </a:rPr>
              <a:t>pinName</a:t>
            </a:r>
            <a:endParaRPr lang="en-US" sz="1100" b="0" i="1">
              <a:latin typeface="JKOMN L+ Courier"/>
            </a:endParaRPr>
          </a:p>
          <a:p>
            <a:pPr marL="690563" marR="0" defTabSz="914400" rtl="0" eaLnBrk="0" fontAlgn="base" latinLnBrk="0" hangingPunct="0">
              <a:spcAft>
                <a:spcPct val="0"/>
              </a:spcAft>
              <a:buClrTx/>
              <a:buSzTx/>
              <a:buFont typeface="Wingdings" panose="05000000000000000000" pitchFamily="2" charset="2"/>
              <a:buNone/>
              <a:tabLst/>
            </a:pPr>
            <a:r>
              <a:rPr kumimoji="0" lang="en-US" sz="1100" b="1" i="0" u="none" strike="noStrike" cap="none" normalizeH="0" baseline="0">
                <a:ln>
                  <a:noFill/>
                </a:ln>
                <a:solidFill>
                  <a:srgbClr val="5F5FFF"/>
                </a:solidFill>
                <a:effectLst/>
                <a:latin typeface="JKOMN L+ Courier"/>
              </a:rPr>
              <a:t>DIRECT</a:t>
            </a:r>
            <a:r>
              <a:rPr lang="en-US" sz="1100" b="1">
                <a:solidFill>
                  <a:srgbClr val="5F5FFF"/>
                </a:solidFill>
                <a:latin typeface="JKOMN L+ Courier"/>
              </a:rPr>
              <a:t>ION</a:t>
            </a:r>
            <a:r>
              <a:rPr lang="en-US" sz="1100" b="0">
                <a:latin typeface="JKOMN L+ Courier"/>
              </a:rPr>
              <a:t> </a:t>
            </a:r>
            <a:r>
              <a:rPr lang="en-US" sz="1100" b="1">
                <a:solidFill>
                  <a:srgbClr val="B4B4FF"/>
                </a:solidFill>
                <a:latin typeface="JKOMN L+ Courier"/>
              </a:rPr>
              <a:t>INPUT</a:t>
            </a:r>
            <a:r>
              <a:rPr lang="en-US" sz="1100" b="0">
                <a:latin typeface="JKOMN L+ Courier"/>
              </a:rPr>
              <a:t> ;</a:t>
            </a:r>
          </a:p>
          <a:p>
            <a:pPr marL="690563" marR="0" defTabSz="914400" rtl="0" eaLnBrk="0" fontAlgn="base" latinLnBrk="0" hangingPunct="0">
              <a:spcAft>
                <a:spcPct val="0"/>
              </a:spcAft>
              <a:buClrTx/>
              <a:buSzTx/>
              <a:buFont typeface="Wingdings" panose="05000000000000000000" pitchFamily="2" charset="2"/>
              <a:buNone/>
              <a:tabLst/>
            </a:pPr>
            <a:r>
              <a:rPr kumimoji="0" lang="en-US" sz="1100" b="1" i="0" u="none" strike="noStrike" cap="none" normalizeH="0" baseline="0">
                <a:ln>
                  <a:noFill/>
                </a:ln>
                <a:solidFill>
                  <a:srgbClr val="5F5FFF"/>
                </a:solidFill>
                <a:effectLst/>
                <a:latin typeface="JKOMN L+ Courier"/>
              </a:rPr>
              <a:t>ANTENNASIZE</a:t>
            </a:r>
            <a:r>
              <a:rPr kumimoji="0" lang="en-US" sz="1100" b="0" i="0" u="none" strike="noStrike" cap="none" normalizeH="0" baseline="0">
                <a:ln>
                  <a:noFill/>
                </a:ln>
                <a:effectLst/>
                <a:latin typeface="JKOMN L+ Courier"/>
              </a:rPr>
              <a:t> 1.4 ;</a:t>
            </a:r>
          </a:p>
          <a:p>
            <a:pPr marL="690563" marR="0" defTabSz="914400" rtl="0" eaLnBrk="0" fontAlgn="base" latinLnBrk="0" hangingPunct="0">
              <a:spcAft>
                <a:spcPct val="0"/>
              </a:spcAft>
              <a:buClrTx/>
              <a:buSzTx/>
              <a:buFont typeface="Wingdings" panose="05000000000000000000" pitchFamily="2" charset="2"/>
              <a:buNone/>
              <a:tabLst/>
            </a:pPr>
            <a:r>
              <a:rPr lang="en-US" sz="1100" b="1">
                <a:solidFill>
                  <a:srgbClr val="5F5FFF"/>
                </a:solidFill>
                <a:latin typeface="JKOMN L+ Courier"/>
              </a:rPr>
              <a:t>PORT</a:t>
            </a:r>
          </a:p>
          <a:p>
            <a:pPr marL="690563" marR="0" defTabSz="914400" rtl="0" eaLnBrk="0" fontAlgn="base" latinLnBrk="0" hangingPunct="0">
              <a:spcAft>
                <a:spcPct val="0"/>
              </a:spcAft>
              <a:buClrTx/>
              <a:buSzTx/>
              <a:buFont typeface="Wingdings" panose="05000000000000000000" pitchFamily="2" charset="2"/>
              <a:buNone/>
              <a:tabLst/>
            </a:pPr>
            <a:r>
              <a:rPr kumimoji="0" lang="en-US" sz="1100" b="1" i="0" u="none" strike="noStrike" cap="none" normalizeH="0" baseline="0">
                <a:ln>
                  <a:noFill/>
                </a:ln>
                <a:solidFill>
                  <a:srgbClr val="5F5FFF"/>
                </a:solidFill>
                <a:effectLst/>
                <a:latin typeface="JKOMN L+ Courier"/>
              </a:rPr>
              <a:t>LAYER</a:t>
            </a:r>
            <a:r>
              <a:rPr kumimoji="0" lang="en-US" sz="1100" b="0" i="0" u="none" strike="noStrike" cap="none" normalizeH="0" baseline="0">
                <a:ln>
                  <a:noFill/>
                </a:ln>
                <a:effectLst/>
                <a:latin typeface="JKOMN L+ Courier"/>
              </a:rPr>
              <a:t> metal</a:t>
            </a:r>
            <a:r>
              <a:rPr lang="en-US" sz="1100" b="0">
                <a:latin typeface="JKOMN L+ Courier"/>
              </a:rPr>
              <a:t>1 ;</a:t>
            </a:r>
          </a:p>
          <a:p>
            <a:pPr marL="690563" marR="0" defTabSz="914400" rtl="0" eaLnBrk="0" fontAlgn="base" latinLnBrk="0" hangingPunct="0">
              <a:spcAft>
                <a:spcPct val="0"/>
              </a:spcAft>
              <a:buClrTx/>
              <a:buSzTx/>
              <a:buFont typeface="Wingdings" panose="05000000000000000000" pitchFamily="2" charset="2"/>
              <a:buNone/>
              <a:tabLst/>
            </a:pPr>
            <a:r>
              <a:rPr kumimoji="0" lang="en-US" sz="1100" b="1" i="0" u="none" strike="noStrike" cap="none" normalizeH="0" baseline="0">
                <a:ln>
                  <a:noFill/>
                </a:ln>
                <a:solidFill>
                  <a:srgbClr val="5F5FFF"/>
                </a:solidFill>
                <a:effectLst/>
                <a:latin typeface="JKOMN L+ Courier"/>
              </a:rPr>
              <a:t>RECT</a:t>
            </a:r>
            <a:r>
              <a:rPr kumimoji="0" lang="en-US" sz="1100" b="0" i="0" u="none" strike="noStrike" cap="none" normalizeH="0" baseline="0">
                <a:ln>
                  <a:noFill/>
                </a:ln>
                <a:effectLst/>
                <a:latin typeface="JKOMN L+ Courier"/>
              </a:rPr>
              <a:t> 0.50 </a:t>
            </a:r>
            <a:r>
              <a:rPr lang="en-US" sz="1100" b="0">
                <a:latin typeface="JKOMN L+ Courier"/>
              </a:rPr>
              <a:t>5.00 1.00 5.50 ;</a:t>
            </a:r>
          </a:p>
          <a:p>
            <a:pPr marL="690563" marR="0" defTabSz="914400" rtl="0" eaLnBrk="0" fontAlgn="base" latinLnBrk="0" hangingPunct="0">
              <a:spcAft>
                <a:spcPct val="0"/>
              </a:spcAft>
              <a:buClrTx/>
              <a:buSzTx/>
              <a:buFont typeface="Wingdings" panose="05000000000000000000" pitchFamily="2" charset="2"/>
              <a:buNone/>
              <a:tabLst/>
            </a:pPr>
            <a:r>
              <a:rPr lang="en-US" sz="1100" b="1">
                <a:solidFill>
                  <a:srgbClr val="5F5FFF"/>
                </a:solidFill>
                <a:latin typeface="JKOMN L+ Courier"/>
              </a:rPr>
              <a:t>END</a:t>
            </a:r>
          </a:p>
          <a:p>
            <a:pPr marL="342900" marR="0" indent="-342900" defTabSz="914400" rtl="0" eaLnBrk="0" fontAlgn="base" latinLnBrk="0" hangingPunct="0">
              <a:spcAft>
                <a:spcPct val="0"/>
              </a:spcAft>
              <a:buClrTx/>
              <a:buSzTx/>
              <a:buFont typeface="Wingdings" panose="05000000000000000000" pitchFamily="2" charset="2"/>
              <a:buNone/>
              <a:tabLst/>
            </a:pPr>
            <a:r>
              <a:rPr lang="en-US" sz="1100" b="0">
                <a:latin typeface="JKOMN L+ Courier"/>
              </a:rPr>
              <a:t>	</a:t>
            </a:r>
            <a:r>
              <a:rPr lang="en-US" sz="1100" b="1">
                <a:solidFill>
                  <a:srgbClr val="0000FA"/>
                </a:solidFill>
                <a:latin typeface="JKOMN L+ Courier"/>
              </a:rPr>
              <a:t>END</a:t>
            </a:r>
            <a:r>
              <a:rPr lang="en-US" sz="1100" b="0">
                <a:latin typeface="JKOMN L+ Courier"/>
              </a:rPr>
              <a:t> </a:t>
            </a:r>
            <a:r>
              <a:rPr lang="en-US" sz="1100" b="0" i="1" err="1">
                <a:latin typeface="JKOMN L+ Courier"/>
              </a:rPr>
              <a:t>pinName</a:t>
            </a:r>
            <a:endParaRPr lang="en-US" sz="1100" b="0">
              <a:latin typeface="JKOMN L+ Courier"/>
            </a:endParaRPr>
          </a:p>
          <a:p>
            <a:pPr marL="342900" indent="-342900" eaLnBrk="0" fontAlgn="base" hangingPunct="0">
              <a:spcAft>
                <a:spcPct val="0"/>
              </a:spcAft>
            </a:pPr>
            <a:r>
              <a:rPr lang="en-US" sz="1600">
                <a:latin typeface="JKOMN L+ Courier"/>
              </a:rPr>
              <a:t>	  </a:t>
            </a:r>
            <a:r>
              <a:rPr lang="en-US" sz="1600" b="1">
                <a:latin typeface="JKOMN L+ Courier"/>
              </a:rPr>
              <a:t>⁞</a:t>
            </a:r>
          </a:p>
          <a:p>
            <a:pPr marL="342900" marR="0" indent="-342900" defTabSz="914400" rtl="0" eaLnBrk="0" fontAlgn="base" latinLnBrk="0" hangingPunct="0">
              <a:spcBef>
                <a:spcPts val="1800"/>
              </a:spcBef>
              <a:buClrTx/>
              <a:buSzTx/>
              <a:buFont typeface="Wingdings" panose="05000000000000000000" pitchFamily="2" charset="2"/>
              <a:buNone/>
              <a:tabLst/>
            </a:pPr>
            <a:r>
              <a:rPr lang="en-US" sz="1100" b="0">
                <a:latin typeface="JKOMN L+ Courier"/>
              </a:rPr>
              <a:t>	</a:t>
            </a:r>
            <a:r>
              <a:rPr lang="en-US" sz="1100" b="1">
                <a:solidFill>
                  <a:srgbClr val="0000FA"/>
                </a:solidFill>
                <a:latin typeface="JKOMN L+ Courier"/>
              </a:rPr>
              <a:t>OBS</a:t>
            </a:r>
          </a:p>
          <a:p>
            <a:pPr marL="690563" marR="0" indent="1588" defTabSz="914400" rtl="0" eaLnBrk="0" fontAlgn="base" latinLnBrk="0" hangingPunct="0">
              <a:spcAft>
                <a:spcPct val="0"/>
              </a:spcAft>
              <a:buClrTx/>
              <a:buSzTx/>
              <a:buFont typeface="Wingdings" panose="05000000000000000000" pitchFamily="2" charset="2"/>
              <a:buNone/>
              <a:tabLst/>
            </a:pPr>
            <a:r>
              <a:rPr lang="en-US" sz="1100" b="1">
                <a:solidFill>
                  <a:srgbClr val="5F5FFF"/>
                </a:solidFill>
                <a:latin typeface="JKOMN L+ Courier"/>
              </a:rPr>
              <a:t>LAYER</a:t>
            </a:r>
            <a:r>
              <a:rPr lang="en-US" sz="1100" b="0">
                <a:latin typeface="JKOMN L+ Courier"/>
              </a:rPr>
              <a:t> metal1 ;</a:t>
            </a:r>
          </a:p>
          <a:p>
            <a:pPr marL="690563" marR="0" indent="1588" defTabSz="914400" rtl="0" eaLnBrk="0" fontAlgn="base" latinLnBrk="0" hangingPunct="0">
              <a:spcAft>
                <a:spcPct val="0"/>
              </a:spcAft>
              <a:buClrTx/>
              <a:buSzTx/>
              <a:buFont typeface="Wingdings" panose="05000000000000000000" pitchFamily="2" charset="2"/>
              <a:buNone/>
              <a:tabLst/>
            </a:pPr>
            <a:r>
              <a:rPr lang="en-US" sz="1100" b="1">
                <a:solidFill>
                  <a:srgbClr val="5F5FFF"/>
                </a:solidFill>
                <a:latin typeface="JKOMN L+ Courier"/>
              </a:rPr>
              <a:t>RECT</a:t>
            </a:r>
            <a:r>
              <a:rPr lang="en-US" sz="1100" b="0">
                <a:latin typeface="JKOMN L+ Courier"/>
              </a:rPr>
              <a:t> 1.90 6.50 2.60 7.20 ;</a:t>
            </a:r>
          </a:p>
          <a:p>
            <a:pPr marL="690563" marR="0" indent="1588" defTabSz="914400" rtl="0" eaLnBrk="0" fontAlgn="base" latinLnBrk="0" hangingPunct="0">
              <a:spcAft>
                <a:spcPct val="0"/>
              </a:spcAft>
              <a:buClrTx/>
              <a:buSzTx/>
              <a:buFont typeface="Wingdings" panose="05000000000000000000" pitchFamily="2" charset="2"/>
              <a:buNone/>
              <a:tabLst/>
            </a:pPr>
            <a:r>
              <a:rPr lang="en-US" sz="1100" b="1">
                <a:solidFill>
                  <a:srgbClr val="5F5FFF"/>
                </a:solidFill>
                <a:latin typeface="JKOMN L+ Courier"/>
              </a:rPr>
              <a:t>RECT</a:t>
            </a:r>
            <a:r>
              <a:rPr lang="en-US" sz="1100" b="0">
                <a:latin typeface="JKOMN L+ Courier"/>
              </a:rPr>
              <a:t> 0.40 4.90 1.00 5.60 ;</a:t>
            </a:r>
          </a:p>
          <a:p>
            <a:pPr marL="342900" marR="0" indent="-342900" defTabSz="914400" rtl="0" eaLnBrk="0" fontAlgn="base" latinLnBrk="0" hangingPunct="0">
              <a:spcAft>
                <a:spcPct val="0"/>
              </a:spcAft>
              <a:buClrTx/>
              <a:buSzTx/>
              <a:buFont typeface="Wingdings" panose="05000000000000000000" pitchFamily="2" charset="2"/>
              <a:buNone/>
              <a:tabLst/>
            </a:pPr>
            <a:r>
              <a:rPr lang="en-US" sz="1100" b="1">
                <a:solidFill>
                  <a:srgbClr val="0000FA"/>
                </a:solidFill>
                <a:latin typeface="JKOMN L+ Courier"/>
              </a:rPr>
              <a:t>	END</a:t>
            </a:r>
            <a:r>
              <a:rPr lang="en-US" sz="1100" b="0">
                <a:latin typeface="JKOMN L+ Courier"/>
              </a:rPr>
              <a:t>	</a:t>
            </a:r>
            <a:r>
              <a:rPr lang="en-US" sz="1100">
                <a:latin typeface="JKOMN L+ Courier"/>
              </a:rPr>
              <a:t> </a:t>
            </a:r>
          </a:p>
          <a:p>
            <a:pPr marL="342900" marR="0" indent="-342900" defTabSz="914400" rtl="0" eaLnBrk="0" fontAlgn="base" latinLnBrk="0" hangingPunct="0">
              <a:spcAft>
                <a:spcPct val="0"/>
              </a:spcAft>
              <a:buClrTx/>
              <a:buSzTx/>
              <a:buFont typeface="Wingdings" panose="05000000000000000000" pitchFamily="2" charset="2"/>
              <a:buNone/>
              <a:tabLst/>
            </a:pPr>
            <a:r>
              <a:rPr lang="en-US" sz="1600">
                <a:latin typeface="JKOMN L+ Courier"/>
              </a:rPr>
              <a:t>	  </a:t>
            </a:r>
            <a:r>
              <a:rPr lang="en-US" sz="1600" b="1">
                <a:latin typeface="JKOMN L+ Courier"/>
              </a:rPr>
              <a:t>⁞</a:t>
            </a:r>
          </a:p>
          <a:p>
            <a:pPr marL="342900" marR="0" indent="-342900" defTabSz="914400" rtl="0" eaLnBrk="0" fontAlgn="base" latinLnBrk="0" hangingPunct="0">
              <a:spcBef>
                <a:spcPts val="1800"/>
              </a:spcBef>
              <a:buClrTx/>
              <a:buSzTx/>
              <a:buFont typeface="Wingdings" panose="05000000000000000000" pitchFamily="2" charset="2"/>
              <a:buNone/>
              <a:tabLst/>
            </a:pPr>
            <a:r>
              <a:rPr lang="en-US" sz="1100" b="1">
                <a:solidFill>
                  <a:srgbClr val="000096"/>
                </a:solidFill>
                <a:latin typeface="JKOMN L+ Courier"/>
              </a:rPr>
              <a:t>END</a:t>
            </a:r>
            <a:r>
              <a:rPr lang="en-US" sz="1100" b="0">
                <a:latin typeface="JKOMN L+ Courier"/>
              </a:rPr>
              <a:t> </a:t>
            </a:r>
            <a:r>
              <a:rPr lang="en-US" sz="1100" b="0" i="1">
                <a:latin typeface="JKOMN L+ Courier"/>
              </a:rPr>
              <a:t>macroName</a:t>
            </a:r>
          </a:p>
        </p:txBody>
      </p:sp>
      <p:sp>
        <p:nvSpPr>
          <p:cNvPr id="27" name="Left Bracket 26">
            <a:extLst>
              <a:ext uri="{FF2B5EF4-FFF2-40B4-BE49-F238E27FC236}">
                <a16:creationId xmlns:a16="http://schemas.microsoft.com/office/drawing/2014/main" id="{FFC1FCBF-5533-46B7-A2B5-4047033D04D6}"/>
              </a:ext>
            </a:extLst>
          </p:cNvPr>
          <p:cNvSpPr/>
          <p:nvPr/>
        </p:nvSpPr>
        <p:spPr bwMode="auto">
          <a:xfrm>
            <a:off x="7414868" y="4516698"/>
            <a:ext cx="174609" cy="1134230"/>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sp>
        <p:nvSpPr>
          <p:cNvPr id="28" name="Left Bracket 27">
            <a:extLst>
              <a:ext uri="{FF2B5EF4-FFF2-40B4-BE49-F238E27FC236}">
                <a16:creationId xmlns:a16="http://schemas.microsoft.com/office/drawing/2014/main" id="{00E9CFFE-4941-4459-8491-42489A200384}"/>
              </a:ext>
            </a:extLst>
          </p:cNvPr>
          <p:cNvSpPr/>
          <p:nvPr/>
        </p:nvSpPr>
        <p:spPr bwMode="auto">
          <a:xfrm>
            <a:off x="7420229" y="2705100"/>
            <a:ext cx="169248" cy="1615440"/>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cxnSp>
        <p:nvCxnSpPr>
          <p:cNvPr id="29" name="Straight Arrow Connector 28">
            <a:extLst>
              <a:ext uri="{FF2B5EF4-FFF2-40B4-BE49-F238E27FC236}">
                <a16:creationId xmlns:a16="http://schemas.microsoft.com/office/drawing/2014/main" id="{AF168657-885A-4F29-87F0-1981E63983FE}"/>
              </a:ext>
            </a:extLst>
          </p:cNvPr>
          <p:cNvCxnSpPr>
            <a:cxnSpLocks/>
            <a:stCxn id="30" idx="3"/>
            <a:endCxn id="27" idx="1"/>
          </p:cNvCxnSpPr>
          <p:nvPr/>
        </p:nvCxnSpPr>
        <p:spPr bwMode="auto">
          <a:xfrm>
            <a:off x="6831724" y="5083813"/>
            <a:ext cx="583144"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B1CB68A5-B135-4494-B80C-9AB73DB6222E}"/>
              </a:ext>
            </a:extLst>
          </p:cNvPr>
          <p:cNvSpPr txBox="1"/>
          <p:nvPr/>
        </p:nvSpPr>
        <p:spPr>
          <a:xfrm>
            <a:off x="5384996" y="4760647"/>
            <a:ext cx="1446728" cy="646331"/>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Routing</a:t>
            </a:r>
          </a:p>
          <a:p>
            <a:pPr algn="ctr"/>
            <a:r>
              <a:rPr lang="en-US">
                <a:latin typeface="Cambria" panose="02040503050406030204" pitchFamily="18" charset="0"/>
                <a:ea typeface="Cambria" panose="02040503050406030204" pitchFamily="18" charset="0"/>
              </a:rPr>
              <a:t>Obstructions</a:t>
            </a:r>
          </a:p>
        </p:txBody>
      </p:sp>
      <p:sp>
        <p:nvSpPr>
          <p:cNvPr id="31" name="TextBox 30">
            <a:extLst>
              <a:ext uri="{FF2B5EF4-FFF2-40B4-BE49-F238E27FC236}">
                <a16:creationId xmlns:a16="http://schemas.microsoft.com/office/drawing/2014/main" id="{CB899B87-3C59-4706-9299-7F3F633BFC26}"/>
              </a:ext>
            </a:extLst>
          </p:cNvPr>
          <p:cNvSpPr txBox="1"/>
          <p:nvPr/>
        </p:nvSpPr>
        <p:spPr>
          <a:xfrm>
            <a:off x="5640115" y="3328154"/>
            <a:ext cx="1039367" cy="369332"/>
          </a:xfrm>
          <a:prstGeom prst="rect">
            <a:avLst/>
          </a:prstGeom>
          <a:noFill/>
        </p:spPr>
        <p:txBody>
          <a:bodyPr wrap="square" rtlCol="0">
            <a:spAutoFit/>
          </a:bodyPr>
          <a:lstStyle/>
          <a:p>
            <a:r>
              <a:rPr lang="en-US">
                <a:latin typeface="Cambria" panose="02040503050406030204" pitchFamily="18" charset="0"/>
                <a:ea typeface="Cambria" panose="02040503050406030204" pitchFamily="18" charset="0"/>
              </a:rPr>
              <a:t>I/O Pins</a:t>
            </a:r>
          </a:p>
        </p:txBody>
      </p:sp>
      <p:sp>
        <p:nvSpPr>
          <p:cNvPr id="32" name="TextBox 31">
            <a:extLst>
              <a:ext uri="{FF2B5EF4-FFF2-40B4-BE49-F238E27FC236}">
                <a16:creationId xmlns:a16="http://schemas.microsoft.com/office/drawing/2014/main" id="{30D3D675-4BCD-4B54-8A40-75043A24203E}"/>
              </a:ext>
            </a:extLst>
          </p:cNvPr>
          <p:cNvSpPr txBox="1"/>
          <p:nvPr/>
        </p:nvSpPr>
        <p:spPr>
          <a:xfrm>
            <a:off x="5498236" y="1742141"/>
            <a:ext cx="1220247" cy="646331"/>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Cell Properties</a:t>
            </a:r>
          </a:p>
        </p:txBody>
      </p:sp>
      <p:sp>
        <p:nvSpPr>
          <p:cNvPr id="33" name="Left Bracket 32">
            <a:extLst>
              <a:ext uri="{FF2B5EF4-FFF2-40B4-BE49-F238E27FC236}">
                <a16:creationId xmlns:a16="http://schemas.microsoft.com/office/drawing/2014/main" id="{3D25DA6F-6C16-41FE-BBEC-80C6510F4D09}"/>
              </a:ext>
            </a:extLst>
          </p:cNvPr>
          <p:cNvSpPr/>
          <p:nvPr/>
        </p:nvSpPr>
        <p:spPr bwMode="auto">
          <a:xfrm>
            <a:off x="7420228" y="1637378"/>
            <a:ext cx="169249" cy="872961"/>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cxnSp>
        <p:nvCxnSpPr>
          <p:cNvPr id="34" name="Straight Arrow Connector 33">
            <a:extLst>
              <a:ext uri="{FF2B5EF4-FFF2-40B4-BE49-F238E27FC236}">
                <a16:creationId xmlns:a16="http://schemas.microsoft.com/office/drawing/2014/main" id="{6354F029-F0FE-440E-9057-96430568C29A}"/>
              </a:ext>
            </a:extLst>
          </p:cNvPr>
          <p:cNvCxnSpPr>
            <a:cxnSpLocks/>
            <a:stCxn id="32" idx="3"/>
            <a:endCxn id="33" idx="1"/>
          </p:cNvCxnSpPr>
          <p:nvPr/>
        </p:nvCxnSpPr>
        <p:spPr bwMode="auto">
          <a:xfrm>
            <a:off x="6718483" y="2065307"/>
            <a:ext cx="701745" cy="8552"/>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a:extLst>
              <a:ext uri="{FF2B5EF4-FFF2-40B4-BE49-F238E27FC236}">
                <a16:creationId xmlns:a16="http://schemas.microsoft.com/office/drawing/2014/main" id="{37201572-1528-4DD8-9843-7582C174B642}"/>
              </a:ext>
            </a:extLst>
          </p:cNvPr>
          <p:cNvCxnSpPr>
            <a:cxnSpLocks/>
            <a:stCxn id="31" idx="3"/>
            <a:endCxn id="28" idx="1"/>
          </p:cNvCxnSpPr>
          <p:nvPr/>
        </p:nvCxnSpPr>
        <p:spPr bwMode="auto">
          <a:xfrm>
            <a:off x="6679482" y="3512820"/>
            <a:ext cx="740747"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a:extLst>
              <a:ext uri="{FF2B5EF4-FFF2-40B4-BE49-F238E27FC236}">
                <a16:creationId xmlns:a16="http://schemas.microsoft.com/office/drawing/2014/main" id="{27F3AD56-1629-4D7F-8360-54687EEC89D6}"/>
              </a:ext>
            </a:extLst>
          </p:cNvPr>
          <p:cNvSpPr txBox="1"/>
          <p:nvPr/>
        </p:nvSpPr>
        <p:spPr>
          <a:xfrm>
            <a:off x="7632331" y="6103898"/>
            <a:ext cx="3506367" cy="230832"/>
          </a:xfrm>
          <a:prstGeom prst="rect">
            <a:avLst/>
          </a:prstGeom>
          <a:noFill/>
        </p:spPr>
        <p:txBody>
          <a:bodyPr wrap="square" rtlCol="0">
            <a:spAutoFit/>
          </a:bodyPr>
          <a:lstStyle/>
          <a:p>
            <a:r>
              <a:rPr lang="en-US" sz="900" dirty="0">
                <a:latin typeface="Cambria" panose="02040503050406030204" pitchFamily="18" charset="0"/>
                <a:ea typeface="Cambria" panose="02040503050406030204" pitchFamily="18" charset="0"/>
              </a:rPr>
              <a:t>*code used from Dr. Adam </a:t>
            </a:r>
            <a:r>
              <a:rPr lang="en-US" sz="900" dirty="0" err="1">
                <a:latin typeface="Cambria" panose="02040503050406030204" pitchFamily="18" charset="0"/>
                <a:ea typeface="Cambria" panose="02040503050406030204" pitchFamily="18" charset="0"/>
              </a:rPr>
              <a:t>Teman</a:t>
            </a:r>
            <a:r>
              <a:rPr lang="en-US" sz="900" dirty="0">
                <a:latin typeface="Cambria" panose="02040503050406030204" pitchFamily="18" charset="0"/>
                <a:ea typeface="Cambria" panose="02040503050406030204" pitchFamily="18" charset="0"/>
              </a:rPr>
              <a:t> of Bar-</a:t>
            </a:r>
            <a:r>
              <a:rPr lang="en-US" sz="900" dirty="0" err="1">
                <a:latin typeface="Cambria" panose="02040503050406030204" pitchFamily="18" charset="0"/>
                <a:ea typeface="Cambria" panose="02040503050406030204" pitchFamily="18" charset="0"/>
              </a:rPr>
              <a:t>Ilan</a:t>
            </a:r>
            <a:r>
              <a:rPr lang="en-US" sz="900" dirty="0">
                <a:latin typeface="Cambria" panose="02040503050406030204" pitchFamily="18" charset="0"/>
                <a:ea typeface="Cambria" panose="02040503050406030204" pitchFamily="18" charset="0"/>
              </a:rPr>
              <a:t> University, Lecture 4</a:t>
            </a:r>
          </a:p>
        </p:txBody>
      </p:sp>
      <p:pic>
        <p:nvPicPr>
          <p:cNvPr id="75" name="Picture 74">
            <a:extLst>
              <a:ext uri="{FF2B5EF4-FFF2-40B4-BE49-F238E27FC236}">
                <a16:creationId xmlns:a16="http://schemas.microsoft.com/office/drawing/2014/main" id="{1F9E06DA-5D11-4CA7-950A-8B8058BE032E}"/>
              </a:ext>
            </a:extLst>
          </p:cNvPr>
          <p:cNvPicPr>
            <a:picLocks noChangeAspect="1"/>
          </p:cNvPicPr>
          <p:nvPr/>
        </p:nvPicPr>
        <p:blipFill>
          <a:blip r:embed="rId3"/>
          <a:stretch>
            <a:fillRect/>
          </a:stretch>
        </p:blipFill>
        <p:spPr>
          <a:xfrm>
            <a:off x="1053302" y="884903"/>
            <a:ext cx="1504033" cy="5089870"/>
          </a:xfrm>
          <a:prstGeom prst="rect">
            <a:avLst/>
          </a:prstGeom>
        </p:spPr>
      </p:pic>
      <p:pic>
        <p:nvPicPr>
          <p:cNvPr id="76" name="Picture 75">
            <a:extLst>
              <a:ext uri="{FF2B5EF4-FFF2-40B4-BE49-F238E27FC236}">
                <a16:creationId xmlns:a16="http://schemas.microsoft.com/office/drawing/2014/main" id="{40F495E6-FA48-4BDB-A64D-89965464EF8D}"/>
              </a:ext>
            </a:extLst>
          </p:cNvPr>
          <p:cNvPicPr>
            <a:picLocks noChangeAspect="1"/>
          </p:cNvPicPr>
          <p:nvPr/>
        </p:nvPicPr>
        <p:blipFill>
          <a:blip r:embed="rId4"/>
          <a:stretch>
            <a:fillRect/>
          </a:stretch>
        </p:blipFill>
        <p:spPr>
          <a:xfrm>
            <a:off x="3196424" y="884901"/>
            <a:ext cx="1549483" cy="5089869"/>
          </a:xfrm>
          <a:prstGeom prst="rect">
            <a:avLst/>
          </a:prstGeom>
        </p:spPr>
      </p:pic>
      <p:sp>
        <p:nvSpPr>
          <p:cNvPr id="77" name="TextBox 76">
            <a:extLst>
              <a:ext uri="{FF2B5EF4-FFF2-40B4-BE49-F238E27FC236}">
                <a16:creationId xmlns:a16="http://schemas.microsoft.com/office/drawing/2014/main" id="{3A26CD17-BBD9-4423-9056-FB17A5023673}"/>
              </a:ext>
            </a:extLst>
          </p:cNvPr>
          <p:cNvSpPr txBox="1"/>
          <p:nvPr/>
        </p:nvSpPr>
        <p:spPr>
          <a:xfrm>
            <a:off x="1053302" y="5993974"/>
            <a:ext cx="1504033"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Layout View</a:t>
            </a:r>
          </a:p>
        </p:txBody>
      </p:sp>
      <p:sp>
        <p:nvSpPr>
          <p:cNvPr id="78" name="TextBox 77">
            <a:extLst>
              <a:ext uri="{FF2B5EF4-FFF2-40B4-BE49-F238E27FC236}">
                <a16:creationId xmlns:a16="http://schemas.microsoft.com/office/drawing/2014/main" id="{A609A316-5597-47E9-8D10-AC8786449C8C}"/>
              </a:ext>
            </a:extLst>
          </p:cNvPr>
          <p:cNvSpPr txBox="1"/>
          <p:nvPr/>
        </p:nvSpPr>
        <p:spPr>
          <a:xfrm>
            <a:off x="3196424" y="5993974"/>
            <a:ext cx="1549483"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Abstract View</a:t>
            </a:r>
          </a:p>
        </p:txBody>
      </p:sp>
      <p:cxnSp>
        <p:nvCxnSpPr>
          <p:cNvPr id="81" name="Straight Arrow Connector 80">
            <a:extLst>
              <a:ext uri="{FF2B5EF4-FFF2-40B4-BE49-F238E27FC236}">
                <a16:creationId xmlns:a16="http://schemas.microsoft.com/office/drawing/2014/main" id="{17DEC258-B1B5-499C-A3B2-F9104946AC79}"/>
              </a:ext>
            </a:extLst>
          </p:cNvPr>
          <p:cNvCxnSpPr>
            <a:cxnSpLocks/>
            <a:stCxn id="31" idx="1"/>
          </p:cNvCxnSpPr>
          <p:nvPr/>
        </p:nvCxnSpPr>
        <p:spPr>
          <a:xfrm flipH="1" flipV="1">
            <a:off x="4236720" y="3028950"/>
            <a:ext cx="1403395" cy="483870"/>
          </a:xfrm>
          <a:prstGeom prst="straightConnector1">
            <a:avLst/>
          </a:prstGeom>
          <a:ln w="50800">
            <a:solidFill>
              <a:srgbClr val="5F5F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4905B47-F6EB-48D3-94A2-70E6C51F7AD0}"/>
              </a:ext>
            </a:extLst>
          </p:cNvPr>
          <p:cNvCxnSpPr>
            <a:cxnSpLocks/>
            <a:stCxn id="31" idx="1"/>
          </p:cNvCxnSpPr>
          <p:nvPr/>
        </p:nvCxnSpPr>
        <p:spPr>
          <a:xfrm flipH="1">
            <a:off x="3838575" y="3512820"/>
            <a:ext cx="1801540" cy="308610"/>
          </a:xfrm>
          <a:prstGeom prst="straightConnector1">
            <a:avLst/>
          </a:prstGeom>
          <a:ln w="50800">
            <a:solidFill>
              <a:srgbClr val="5F5F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F8D5B02-3247-4CC6-B5E6-B03737B2F656}"/>
              </a:ext>
            </a:extLst>
          </p:cNvPr>
          <p:cNvCxnSpPr>
            <a:cxnSpLocks/>
            <a:stCxn id="30" idx="1"/>
          </p:cNvCxnSpPr>
          <p:nvPr/>
        </p:nvCxnSpPr>
        <p:spPr>
          <a:xfrm flipH="1">
            <a:off x="4250055" y="5083813"/>
            <a:ext cx="1134941" cy="0"/>
          </a:xfrm>
          <a:prstGeom prst="straightConnector1">
            <a:avLst/>
          </a:prstGeom>
          <a:ln w="50800">
            <a:solidFill>
              <a:srgbClr val="5F5FF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7C450E8-A433-45C8-96F9-E6411EADBB4F}"/>
              </a:ext>
            </a:extLst>
          </p:cNvPr>
          <p:cNvCxnSpPr>
            <a:cxnSpLocks/>
            <a:stCxn id="30" idx="1"/>
          </p:cNvCxnSpPr>
          <p:nvPr/>
        </p:nvCxnSpPr>
        <p:spPr>
          <a:xfrm flipH="1">
            <a:off x="4539615" y="5083813"/>
            <a:ext cx="845381" cy="381632"/>
          </a:xfrm>
          <a:prstGeom prst="straightConnector1">
            <a:avLst/>
          </a:prstGeom>
          <a:ln w="50800">
            <a:solidFill>
              <a:srgbClr val="5F5FFF"/>
            </a:solidFill>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1">
            <a:extLst>
              <a:ext uri="{FF2B5EF4-FFF2-40B4-BE49-F238E27FC236}">
                <a16:creationId xmlns:a16="http://schemas.microsoft.com/office/drawing/2014/main" id="{584BCDF1-BE0C-460B-8F46-3F0EC961CAA0}"/>
              </a:ext>
            </a:extLst>
          </p:cNvPr>
          <p:cNvSpPr txBox="1">
            <a:spLocks/>
          </p:cNvSpPr>
          <p:nvPr/>
        </p:nvSpPr>
        <p:spPr>
          <a:xfrm>
            <a:off x="7632331" y="878464"/>
            <a:ext cx="3372458" cy="4801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Cambria" panose="02040503050406030204" pitchFamily="18" charset="0"/>
                <a:ea typeface="Cambria" panose="02040503050406030204" pitchFamily="18" charset="0"/>
              </a:rPr>
              <a:t>Inverter Cell Macro:</a:t>
            </a:r>
          </a:p>
        </p:txBody>
      </p:sp>
      <p:cxnSp>
        <p:nvCxnSpPr>
          <p:cNvPr id="129" name="Straight Arrow Connector 128">
            <a:extLst>
              <a:ext uri="{FF2B5EF4-FFF2-40B4-BE49-F238E27FC236}">
                <a16:creationId xmlns:a16="http://schemas.microsoft.com/office/drawing/2014/main" id="{8264CC82-C217-44FF-B7E7-E15026342DC7}"/>
              </a:ext>
            </a:extLst>
          </p:cNvPr>
          <p:cNvCxnSpPr>
            <a:cxnSpLocks/>
          </p:cNvCxnSpPr>
          <p:nvPr/>
        </p:nvCxnSpPr>
        <p:spPr bwMode="auto">
          <a:xfrm>
            <a:off x="7589477" y="1638506"/>
            <a:ext cx="3415315" cy="0"/>
          </a:xfrm>
          <a:prstGeom prst="straightConnector1">
            <a:avLst/>
          </a:prstGeom>
          <a:noFill/>
          <a:ln w="50800" cap="flat" cmpd="sng" algn="ctr">
            <a:solidFill>
              <a:srgbClr val="5F5FFF">
                <a:alpha val="10000"/>
              </a:srgbClr>
            </a:solidFill>
            <a:prstDash val="dash"/>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Arrow Connector 130">
            <a:extLst>
              <a:ext uri="{FF2B5EF4-FFF2-40B4-BE49-F238E27FC236}">
                <a16:creationId xmlns:a16="http://schemas.microsoft.com/office/drawing/2014/main" id="{796C07E0-BB76-4120-808B-18BE003866F2}"/>
              </a:ext>
            </a:extLst>
          </p:cNvPr>
          <p:cNvCxnSpPr>
            <a:cxnSpLocks/>
          </p:cNvCxnSpPr>
          <p:nvPr/>
        </p:nvCxnSpPr>
        <p:spPr bwMode="auto">
          <a:xfrm>
            <a:off x="7589476" y="2510339"/>
            <a:ext cx="3415315" cy="0"/>
          </a:xfrm>
          <a:prstGeom prst="straightConnector1">
            <a:avLst/>
          </a:prstGeom>
          <a:noFill/>
          <a:ln w="50800" cap="flat" cmpd="sng" algn="ctr">
            <a:solidFill>
              <a:srgbClr val="5F5FFF">
                <a:alpha val="10000"/>
              </a:srgbClr>
            </a:solidFill>
            <a:prstDash val="dash"/>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Straight Arrow Connector 131">
            <a:extLst>
              <a:ext uri="{FF2B5EF4-FFF2-40B4-BE49-F238E27FC236}">
                <a16:creationId xmlns:a16="http://schemas.microsoft.com/office/drawing/2014/main" id="{73652894-1822-4F3E-B764-ABF0D4FEABFA}"/>
              </a:ext>
            </a:extLst>
          </p:cNvPr>
          <p:cNvCxnSpPr>
            <a:cxnSpLocks/>
          </p:cNvCxnSpPr>
          <p:nvPr/>
        </p:nvCxnSpPr>
        <p:spPr bwMode="auto">
          <a:xfrm>
            <a:off x="7589476" y="2705100"/>
            <a:ext cx="3415315" cy="0"/>
          </a:xfrm>
          <a:prstGeom prst="straightConnector1">
            <a:avLst/>
          </a:prstGeom>
          <a:noFill/>
          <a:ln w="50800" cap="flat" cmpd="sng" algn="ctr">
            <a:solidFill>
              <a:srgbClr val="5F5FFF">
                <a:alpha val="10000"/>
              </a:srgbClr>
            </a:solidFill>
            <a:prstDash val="dash"/>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Straight Arrow Connector 132">
            <a:extLst>
              <a:ext uri="{FF2B5EF4-FFF2-40B4-BE49-F238E27FC236}">
                <a16:creationId xmlns:a16="http://schemas.microsoft.com/office/drawing/2014/main" id="{325BC295-022A-4830-8F87-4D71F742831E}"/>
              </a:ext>
            </a:extLst>
          </p:cNvPr>
          <p:cNvCxnSpPr>
            <a:cxnSpLocks/>
          </p:cNvCxnSpPr>
          <p:nvPr/>
        </p:nvCxnSpPr>
        <p:spPr bwMode="auto">
          <a:xfrm>
            <a:off x="7589475" y="4320540"/>
            <a:ext cx="3415315" cy="0"/>
          </a:xfrm>
          <a:prstGeom prst="straightConnector1">
            <a:avLst/>
          </a:prstGeom>
          <a:noFill/>
          <a:ln w="50800" cap="flat" cmpd="sng" algn="ctr">
            <a:solidFill>
              <a:srgbClr val="5F5FFF">
                <a:alpha val="10000"/>
              </a:srgbClr>
            </a:solidFill>
            <a:prstDash val="dash"/>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Straight Arrow Connector 133">
            <a:extLst>
              <a:ext uri="{FF2B5EF4-FFF2-40B4-BE49-F238E27FC236}">
                <a16:creationId xmlns:a16="http://schemas.microsoft.com/office/drawing/2014/main" id="{F3D45295-8DFA-46F1-9CE4-DF0236519294}"/>
              </a:ext>
            </a:extLst>
          </p:cNvPr>
          <p:cNvCxnSpPr>
            <a:cxnSpLocks/>
          </p:cNvCxnSpPr>
          <p:nvPr/>
        </p:nvCxnSpPr>
        <p:spPr bwMode="auto">
          <a:xfrm>
            <a:off x="7589475" y="4516698"/>
            <a:ext cx="3415315" cy="0"/>
          </a:xfrm>
          <a:prstGeom prst="straightConnector1">
            <a:avLst/>
          </a:prstGeom>
          <a:noFill/>
          <a:ln w="50800" cap="flat" cmpd="sng" algn="ctr">
            <a:solidFill>
              <a:srgbClr val="5F5FFF">
                <a:alpha val="10000"/>
              </a:srgbClr>
            </a:solidFill>
            <a:prstDash val="dash"/>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Straight Arrow Connector 134">
            <a:extLst>
              <a:ext uri="{FF2B5EF4-FFF2-40B4-BE49-F238E27FC236}">
                <a16:creationId xmlns:a16="http://schemas.microsoft.com/office/drawing/2014/main" id="{301F7E63-AE1C-4C81-8363-806993C7B8FF}"/>
              </a:ext>
            </a:extLst>
          </p:cNvPr>
          <p:cNvCxnSpPr>
            <a:cxnSpLocks/>
          </p:cNvCxnSpPr>
          <p:nvPr/>
        </p:nvCxnSpPr>
        <p:spPr bwMode="auto">
          <a:xfrm>
            <a:off x="7589474" y="5650928"/>
            <a:ext cx="3415315" cy="0"/>
          </a:xfrm>
          <a:prstGeom prst="straightConnector1">
            <a:avLst/>
          </a:prstGeom>
          <a:noFill/>
          <a:ln w="50800" cap="flat" cmpd="sng" algn="ctr">
            <a:solidFill>
              <a:srgbClr val="5F5FFF">
                <a:alpha val="10000"/>
              </a:srgbClr>
            </a:solidFill>
            <a:prstDash val="dash"/>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27925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Background - LEF Syntaxes</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6" y="681035"/>
            <a:ext cx="2327750"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VERSION</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BUSBITCHARS</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DIVIDERCHAR</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VIA</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SITE</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MACRO</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BEGINEXT</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END</a:t>
            </a:r>
            <a:r>
              <a:rPr lang="en-US" sz="1500" i="0" u="none" strike="noStrike" baseline="0">
                <a:latin typeface="JKOMN L+ Courier"/>
              </a:rPr>
              <a:t> </a:t>
            </a:r>
            <a:r>
              <a:rPr lang="en-US" sz="1500" b="1" i="0" u="none" strike="noStrike" baseline="0">
                <a:solidFill>
                  <a:srgbClr val="000096"/>
                </a:solidFill>
                <a:latin typeface="JKOMN L+ Courier"/>
              </a:rPr>
              <a:t>LIBRARY</a:t>
            </a:r>
            <a:r>
              <a:rPr lang="en-US" sz="1500" i="0" u="none" strike="noStrike" baseline="0">
                <a:latin typeface="JKOMN L+ Courier"/>
              </a:rPr>
              <a:t>]</a:t>
            </a:r>
          </a:p>
        </p:txBody>
      </p:sp>
      <p:sp>
        <p:nvSpPr>
          <p:cNvPr id="4" name="Arrow: Right 3">
            <a:hlinkClick r:id="rId3" action="ppaction://hlinksldjump"/>
            <a:extLst>
              <a:ext uri="{FF2B5EF4-FFF2-40B4-BE49-F238E27FC236}">
                <a16:creationId xmlns:a16="http://schemas.microsoft.com/office/drawing/2014/main" id="{1B794544-4403-4915-9C1A-24E52552A867}"/>
              </a:ext>
            </a:extLst>
          </p:cNvPr>
          <p:cNvSpPr/>
          <p:nvPr/>
        </p:nvSpPr>
        <p:spPr>
          <a:xfrm>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ket 5">
            <a:extLst>
              <a:ext uri="{FF2B5EF4-FFF2-40B4-BE49-F238E27FC236}">
                <a16:creationId xmlns:a16="http://schemas.microsoft.com/office/drawing/2014/main" id="{D673B44E-EE18-222D-96BE-D0AFF89A9231}"/>
              </a:ext>
            </a:extLst>
          </p:cNvPr>
          <p:cNvSpPr/>
          <p:nvPr/>
        </p:nvSpPr>
        <p:spPr bwMode="auto">
          <a:xfrm flipH="1">
            <a:off x="2462929" y="723447"/>
            <a:ext cx="189286" cy="1924219"/>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cxnSp>
        <p:nvCxnSpPr>
          <p:cNvPr id="7" name="Straight Arrow Connector 6">
            <a:extLst>
              <a:ext uri="{FF2B5EF4-FFF2-40B4-BE49-F238E27FC236}">
                <a16:creationId xmlns:a16="http://schemas.microsoft.com/office/drawing/2014/main" id="{E29BACA9-F26B-E519-990E-E2E127F28D47}"/>
              </a:ext>
            </a:extLst>
          </p:cNvPr>
          <p:cNvCxnSpPr>
            <a:cxnSpLocks/>
          </p:cNvCxnSpPr>
          <p:nvPr/>
        </p:nvCxnSpPr>
        <p:spPr bwMode="auto">
          <a:xfrm>
            <a:off x="2652215" y="1674409"/>
            <a:ext cx="484275"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DB7E54E1-3560-7EBB-6248-B3ECE43DCABF}"/>
              </a:ext>
            </a:extLst>
          </p:cNvPr>
          <p:cNvSpPr txBox="1"/>
          <p:nvPr/>
        </p:nvSpPr>
        <p:spPr>
          <a:xfrm>
            <a:off x="3136490" y="1504797"/>
            <a:ext cx="3834058" cy="646331"/>
          </a:xfrm>
          <a:prstGeom prst="rect">
            <a:avLst/>
          </a:prstGeom>
          <a:noFill/>
        </p:spPr>
        <p:txBody>
          <a:bodyPr wrap="square" rtlCol="0">
            <a:spAutoFit/>
          </a:bodyPr>
          <a:lstStyle/>
          <a:p>
            <a:r>
              <a:rPr lang="en-US" b="1" dirty="0"/>
              <a:t>LEF/DEF Manual syntax:</a:t>
            </a:r>
          </a:p>
          <a:p>
            <a:r>
              <a:rPr lang="en-US" dirty="0"/>
              <a:t>- Syntax used in LEF/DEF manual</a:t>
            </a:r>
          </a:p>
        </p:txBody>
      </p:sp>
      <p:grpSp>
        <p:nvGrpSpPr>
          <p:cNvPr id="5" name="Group 4">
            <a:extLst>
              <a:ext uri="{FF2B5EF4-FFF2-40B4-BE49-F238E27FC236}">
                <a16:creationId xmlns:a16="http://schemas.microsoft.com/office/drawing/2014/main" id="{82A45545-0BA1-40B5-BA22-F8B70CE77967}"/>
              </a:ext>
            </a:extLst>
          </p:cNvPr>
          <p:cNvGrpSpPr/>
          <p:nvPr/>
        </p:nvGrpSpPr>
        <p:grpSpPr>
          <a:xfrm>
            <a:off x="7875406" y="736783"/>
            <a:ext cx="3992129" cy="5372079"/>
            <a:chOff x="7875406" y="736783"/>
            <a:chExt cx="3992129" cy="5372079"/>
          </a:xfrm>
        </p:grpSpPr>
        <p:pic>
          <p:nvPicPr>
            <p:cNvPr id="10" name="Picture 9">
              <a:extLst>
                <a:ext uri="{FF2B5EF4-FFF2-40B4-BE49-F238E27FC236}">
                  <a16:creationId xmlns:a16="http://schemas.microsoft.com/office/drawing/2014/main" id="{7F8385E0-8E50-E9B8-5AFE-11E1B1542F71}"/>
                </a:ext>
              </a:extLst>
            </p:cNvPr>
            <p:cNvPicPr>
              <a:picLocks noChangeAspect="1"/>
            </p:cNvPicPr>
            <p:nvPr/>
          </p:nvPicPr>
          <p:blipFill>
            <a:blip r:embed="rId4"/>
            <a:stretch>
              <a:fillRect/>
            </a:stretch>
          </p:blipFill>
          <p:spPr>
            <a:xfrm>
              <a:off x="7875406" y="736783"/>
              <a:ext cx="3992129" cy="5372079"/>
            </a:xfrm>
            <a:prstGeom prst="rect">
              <a:avLst/>
            </a:prstGeom>
            <a:ln w="38100">
              <a:solidFill>
                <a:schemeClr val="tx1"/>
              </a:solidFill>
            </a:ln>
          </p:spPr>
        </p:pic>
        <p:sp>
          <p:nvSpPr>
            <p:cNvPr id="11" name="Rectangle 10">
              <a:extLst>
                <a:ext uri="{FF2B5EF4-FFF2-40B4-BE49-F238E27FC236}">
                  <a16:creationId xmlns:a16="http://schemas.microsoft.com/office/drawing/2014/main" id="{AC6776BE-4FDC-D9D1-304E-A8012EA0AB81}"/>
                </a:ext>
              </a:extLst>
            </p:cNvPr>
            <p:cNvSpPr/>
            <p:nvPr/>
          </p:nvSpPr>
          <p:spPr>
            <a:xfrm>
              <a:off x="7925669" y="1291904"/>
              <a:ext cx="694757" cy="172872"/>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04B4E5D-BCE6-E9BF-F8D8-DADF662BE6E7}"/>
                </a:ext>
              </a:extLst>
            </p:cNvPr>
            <p:cNvSpPr/>
            <p:nvPr/>
          </p:nvSpPr>
          <p:spPr>
            <a:xfrm>
              <a:off x="7935826" y="1653202"/>
              <a:ext cx="1025794" cy="172872"/>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9BB2B21-D269-7D2D-6415-558902ED1EA5}"/>
                </a:ext>
              </a:extLst>
            </p:cNvPr>
            <p:cNvSpPr/>
            <p:nvPr/>
          </p:nvSpPr>
          <p:spPr>
            <a:xfrm>
              <a:off x="7935826" y="1859218"/>
              <a:ext cx="1025794" cy="172872"/>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E10FD88F-B871-4658-2DC8-12871E3A83DC}"/>
                </a:ext>
              </a:extLst>
            </p:cNvPr>
            <p:cNvSpPr/>
            <p:nvPr/>
          </p:nvSpPr>
          <p:spPr>
            <a:xfrm>
              <a:off x="7925669" y="2220515"/>
              <a:ext cx="526435" cy="172872"/>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6" name="TextBox 15">
            <a:extLst>
              <a:ext uri="{FF2B5EF4-FFF2-40B4-BE49-F238E27FC236}">
                <a16:creationId xmlns:a16="http://schemas.microsoft.com/office/drawing/2014/main" id="{5D3A11F4-92B2-4C6B-936F-7F2FCF2B9BAF}"/>
              </a:ext>
            </a:extLst>
          </p:cNvPr>
          <p:cNvSpPr txBox="1"/>
          <p:nvPr/>
        </p:nvSpPr>
        <p:spPr>
          <a:xfrm>
            <a:off x="3136490" y="3245532"/>
            <a:ext cx="2467897" cy="646331"/>
          </a:xfrm>
          <a:prstGeom prst="rect">
            <a:avLst/>
          </a:prstGeom>
          <a:noFill/>
        </p:spPr>
        <p:txBody>
          <a:bodyPr wrap="square" rtlCol="0">
            <a:spAutoFit/>
          </a:bodyPr>
          <a:lstStyle/>
          <a:p>
            <a:r>
              <a:rPr lang="en-US" b="1" dirty="0"/>
              <a:t>LEF file syntax:</a:t>
            </a:r>
          </a:p>
          <a:p>
            <a:r>
              <a:rPr lang="en-US" dirty="0"/>
              <a:t>- Syntax used in LEF files</a:t>
            </a:r>
          </a:p>
        </p:txBody>
      </p:sp>
      <p:sp>
        <p:nvSpPr>
          <p:cNvPr id="17" name="Left Bracket 16">
            <a:extLst>
              <a:ext uri="{FF2B5EF4-FFF2-40B4-BE49-F238E27FC236}">
                <a16:creationId xmlns:a16="http://schemas.microsoft.com/office/drawing/2014/main" id="{7056540D-9F14-42C0-873F-DACBE6AB15C3}"/>
              </a:ext>
            </a:extLst>
          </p:cNvPr>
          <p:cNvSpPr/>
          <p:nvPr/>
        </p:nvSpPr>
        <p:spPr bwMode="auto">
          <a:xfrm rot="10800000" flipH="1">
            <a:off x="7561267" y="723443"/>
            <a:ext cx="189286" cy="5414466"/>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cxnSp>
        <p:nvCxnSpPr>
          <p:cNvPr id="18" name="Straight Arrow Connector 17">
            <a:extLst>
              <a:ext uri="{FF2B5EF4-FFF2-40B4-BE49-F238E27FC236}">
                <a16:creationId xmlns:a16="http://schemas.microsoft.com/office/drawing/2014/main" id="{8176955B-DA54-42F6-996D-F18372CEA555}"/>
              </a:ext>
            </a:extLst>
          </p:cNvPr>
          <p:cNvCxnSpPr>
            <a:cxnSpLocks/>
            <a:endCxn id="17" idx="1"/>
          </p:cNvCxnSpPr>
          <p:nvPr/>
        </p:nvCxnSpPr>
        <p:spPr bwMode="auto">
          <a:xfrm>
            <a:off x="5535561" y="3422822"/>
            <a:ext cx="2025706" cy="7854"/>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8570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2E7EE-4D24-4884-B919-D905FCEA1627}"/>
              </a:ext>
            </a:extLst>
          </p:cNvPr>
          <p:cNvSpPr>
            <a:spLocks noGrp="1"/>
          </p:cNvSpPr>
          <p:nvPr>
            <p:ph type="body" sz="quarter" idx="14"/>
          </p:nvPr>
        </p:nvSpPr>
        <p:spPr/>
        <p:txBody>
          <a:bodyPr/>
          <a:lstStyle/>
          <a:p>
            <a:r>
              <a:rPr lang="en-US" dirty="0"/>
              <a:t>Background - LEF Manual Syntax</a:t>
            </a:r>
          </a:p>
        </p:txBody>
      </p:sp>
      <p:sp>
        <p:nvSpPr>
          <p:cNvPr id="44" name="Content Placeholder 1">
            <a:extLst>
              <a:ext uri="{FF2B5EF4-FFF2-40B4-BE49-F238E27FC236}">
                <a16:creationId xmlns:a16="http://schemas.microsoft.com/office/drawing/2014/main" id="{D2E4A8D4-31BD-4144-9070-934F1B008A6B}"/>
              </a:ext>
            </a:extLst>
          </p:cNvPr>
          <p:cNvSpPr txBox="1">
            <a:spLocks/>
          </p:cNvSpPr>
          <p:nvPr/>
        </p:nvSpPr>
        <p:spPr>
          <a:xfrm>
            <a:off x="324466" y="681035"/>
            <a:ext cx="2327750" cy="58146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VERSION</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BUSBITCHARS</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DIVIDERCHAR</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VIA</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SITE</a:t>
            </a:r>
            <a:r>
              <a:rPr lang="en-US" sz="1500" i="0" u="none" strike="noStrike" baseline="0">
                <a:latin typeface="JKOMN L+ Courier"/>
              </a:rPr>
              <a:t> statement]</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MACRO</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BEGINEXT</a:t>
            </a:r>
            <a:r>
              <a:rPr lang="en-US" sz="1500" i="0" u="none" strike="noStrike" baseline="0">
                <a:latin typeface="JKOMN L+ Courier"/>
              </a:rPr>
              <a:t> statement] …</a:t>
            </a:r>
          </a:p>
          <a:p>
            <a:pPr marL="0" indent="0">
              <a:lnSpc>
                <a:spcPct val="100000"/>
              </a:lnSpc>
              <a:spcBef>
                <a:spcPts val="0"/>
              </a:spcBef>
              <a:buNone/>
            </a:pPr>
            <a:r>
              <a:rPr lang="en-US" sz="1500" i="0" u="none" strike="noStrike" baseline="0">
                <a:latin typeface="JKOMN L+ Courier"/>
              </a:rPr>
              <a:t>[</a:t>
            </a:r>
            <a:r>
              <a:rPr lang="en-US" sz="1500" b="1" i="0" u="none" strike="noStrike" baseline="0">
                <a:solidFill>
                  <a:srgbClr val="000096"/>
                </a:solidFill>
                <a:latin typeface="JKOMN L+ Courier"/>
              </a:rPr>
              <a:t>END</a:t>
            </a:r>
            <a:r>
              <a:rPr lang="en-US" sz="1500" i="0" u="none" strike="noStrike" baseline="0">
                <a:latin typeface="JKOMN L+ Courier"/>
              </a:rPr>
              <a:t> </a:t>
            </a:r>
            <a:r>
              <a:rPr lang="en-US" sz="1500" b="1" i="0" u="none" strike="noStrike" baseline="0">
                <a:solidFill>
                  <a:srgbClr val="000096"/>
                </a:solidFill>
                <a:latin typeface="JKOMN L+ Courier"/>
              </a:rPr>
              <a:t>LIBRARY</a:t>
            </a:r>
            <a:r>
              <a:rPr lang="en-US" sz="1500" i="0" u="none" strike="noStrike" baseline="0">
                <a:latin typeface="JKOMN L+ Courier"/>
              </a:rPr>
              <a:t>]</a:t>
            </a:r>
          </a:p>
        </p:txBody>
      </p:sp>
      <p:sp>
        <p:nvSpPr>
          <p:cNvPr id="4" name="Arrow: Right 3">
            <a:hlinkClick r:id="rId3" action="ppaction://hlinksldjump"/>
            <a:extLst>
              <a:ext uri="{FF2B5EF4-FFF2-40B4-BE49-F238E27FC236}">
                <a16:creationId xmlns:a16="http://schemas.microsoft.com/office/drawing/2014/main" id="{1B794544-4403-4915-9C1A-24E52552A867}"/>
              </a:ext>
            </a:extLst>
          </p:cNvPr>
          <p:cNvSpPr/>
          <p:nvPr/>
        </p:nvSpPr>
        <p:spPr>
          <a:xfrm>
            <a:off x="11525693" y="55747"/>
            <a:ext cx="584790" cy="5847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ket 5">
            <a:extLst>
              <a:ext uri="{FF2B5EF4-FFF2-40B4-BE49-F238E27FC236}">
                <a16:creationId xmlns:a16="http://schemas.microsoft.com/office/drawing/2014/main" id="{D673B44E-EE18-222D-96BE-D0AFF89A9231}"/>
              </a:ext>
            </a:extLst>
          </p:cNvPr>
          <p:cNvSpPr/>
          <p:nvPr/>
        </p:nvSpPr>
        <p:spPr bwMode="auto">
          <a:xfrm flipH="1">
            <a:off x="2462929" y="723447"/>
            <a:ext cx="189286" cy="1924219"/>
          </a:xfrm>
          <a:prstGeom prst="leftBracket">
            <a:avLst>
              <a:gd name="adj" fmla="val 0"/>
            </a:avLst>
          </a:prstGeom>
          <a:noFill/>
          <a:ln w="50800" cap="flat" cmpd="sng" algn="ctr">
            <a:solidFill>
              <a:srgbClr val="5F5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t" anchorCtr="0" compatLnSpc="1">
            <a:prstTxWarp prst="textNoShape">
              <a:avLst/>
            </a:prstTxWarp>
            <a:noAutofit/>
          </a:bodyPr>
          <a:lstStyle/>
          <a:p>
            <a:pPr marL="342900" marR="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en-US" sz="1200" b="1" i="0" u="none" strike="noStrike" cap="none" normalizeH="0" baseline="0">
              <a:ln>
                <a:noFill/>
              </a:ln>
              <a:solidFill>
                <a:schemeClr val="accent2"/>
              </a:solidFill>
              <a:effectLst/>
              <a:latin typeface="Arial" panose="020B0604020202020204" pitchFamily="34" charset="0"/>
            </a:endParaRPr>
          </a:p>
        </p:txBody>
      </p:sp>
      <p:cxnSp>
        <p:nvCxnSpPr>
          <p:cNvPr id="7" name="Straight Arrow Connector 6">
            <a:extLst>
              <a:ext uri="{FF2B5EF4-FFF2-40B4-BE49-F238E27FC236}">
                <a16:creationId xmlns:a16="http://schemas.microsoft.com/office/drawing/2014/main" id="{E29BACA9-F26B-E519-990E-E2E127F28D47}"/>
              </a:ext>
            </a:extLst>
          </p:cNvPr>
          <p:cNvCxnSpPr>
            <a:cxnSpLocks/>
          </p:cNvCxnSpPr>
          <p:nvPr/>
        </p:nvCxnSpPr>
        <p:spPr bwMode="auto">
          <a:xfrm>
            <a:off x="2652215" y="1674409"/>
            <a:ext cx="484275" cy="0"/>
          </a:xfrm>
          <a:prstGeom prst="straightConnector1">
            <a:avLst/>
          </a:prstGeom>
          <a:noFill/>
          <a:ln w="50800" cap="flat" cmpd="sng" algn="ctr">
            <a:solidFill>
              <a:srgbClr val="5F5FFF"/>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DB7E54E1-3560-7EBB-6248-B3ECE43DCABF}"/>
              </a:ext>
            </a:extLst>
          </p:cNvPr>
          <p:cNvSpPr txBox="1"/>
          <p:nvPr/>
        </p:nvSpPr>
        <p:spPr>
          <a:xfrm>
            <a:off x="3136490" y="1504797"/>
            <a:ext cx="8731044" cy="4247317"/>
          </a:xfrm>
          <a:prstGeom prst="rect">
            <a:avLst/>
          </a:prstGeom>
          <a:noFill/>
        </p:spPr>
        <p:txBody>
          <a:bodyPr wrap="square" rtlCol="0">
            <a:spAutoFit/>
          </a:bodyPr>
          <a:lstStyle/>
          <a:p>
            <a:r>
              <a:rPr lang="en-US" b="1" dirty="0"/>
              <a:t>LEF/DEF Manual syntax:</a:t>
            </a:r>
          </a:p>
          <a:p>
            <a:r>
              <a:rPr lang="en-US" dirty="0"/>
              <a:t>- Syntax used in LEF/DEF manual</a:t>
            </a:r>
          </a:p>
          <a:p>
            <a:r>
              <a:rPr lang="en-US" dirty="0"/>
              <a:t>- Keywords</a:t>
            </a:r>
          </a:p>
          <a:p>
            <a:r>
              <a:rPr lang="en-US" dirty="0"/>
              <a:t>	- Uppercase in manual</a:t>
            </a:r>
          </a:p>
          <a:p>
            <a:r>
              <a:rPr lang="en-US" dirty="0"/>
              <a:t>	- Case insensitive in LEF files</a:t>
            </a:r>
          </a:p>
          <a:p>
            <a:r>
              <a:rPr lang="en-US" dirty="0"/>
              <a:t>- Brackets, [ ]</a:t>
            </a:r>
          </a:p>
          <a:p>
            <a:r>
              <a:rPr lang="en-US" dirty="0"/>
              <a:t>	- Denote optional arguments.</a:t>
            </a:r>
          </a:p>
          <a:p>
            <a:r>
              <a:rPr lang="en-US" dirty="0"/>
              <a:t>- Braces, { }</a:t>
            </a:r>
          </a:p>
          <a:p>
            <a:r>
              <a:rPr lang="en-US" dirty="0"/>
              <a:t>	- Denote required arguments.</a:t>
            </a:r>
          </a:p>
          <a:p>
            <a:r>
              <a:rPr lang="en-US" dirty="0"/>
              <a:t>	- When enclosing multiple arguments, must pick one.</a:t>
            </a:r>
          </a:p>
          <a:p>
            <a:r>
              <a:rPr lang="en-US" dirty="0"/>
              <a:t>- Vertical bars, |</a:t>
            </a:r>
          </a:p>
          <a:p>
            <a:r>
              <a:rPr lang="en-US" dirty="0"/>
              <a:t>	- Separate the possible choices for a single argument.</a:t>
            </a:r>
          </a:p>
          <a:p>
            <a:r>
              <a:rPr lang="en-US" dirty="0"/>
              <a:t>- Ellipses, …</a:t>
            </a:r>
          </a:p>
          <a:p>
            <a:r>
              <a:rPr lang="en-US" dirty="0"/>
              <a:t>	- Indicate that you can repeat the previous argument.</a:t>
            </a:r>
          </a:p>
          <a:p>
            <a:endParaRPr lang="en-US" dirty="0"/>
          </a:p>
        </p:txBody>
      </p:sp>
    </p:spTree>
    <p:extLst>
      <p:ext uri="{BB962C8B-B14F-4D97-AF65-F5344CB8AC3E}">
        <p14:creationId xmlns:p14="http://schemas.microsoft.com/office/powerpoint/2010/main" val="120125912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a71886a-657a-4df4-ba02-25c2cda8d7d6">
      <Terms xmlns="http://schemas.microsoft.com/office/infopath/2007/PartnerControls"/>
    </lcf76f155ced4ddcb4097134ff3c332f>
    <TaxCatchAll xmlns="742554f8-287f-451b-8c65-5831a070eb7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E011F49D7AD648AA158192B61C5B09" ma:contentTypeVersion="10" ma:contentTypeDescription="Create a new document." ma:contentTypeScope="" ma:versionID="d8f5ca2c88a6f9eaef725eda343da929">
  <xsd:schema xmlns:xsd="http://www.w3.org/2001/XMLSchema" xmlns:xs="http://www.w3.org/2001/XMLSchema" xmlns:p="http://schemas.microsoft.com/office/2006/metadata/properties" xmlns:ns2="ca71886a-657a-4df4-ba02-25c2cda8d7d6" xmlns:ns3="742554f8-287f-451b-8c65-5831a070eb74" targetNamespace="http://schemas.microsoft.com/office/2006/metadata/properties" ma:root="true" ma:fieldsID="aac1ad6ea4c6932a4b712e67181afc78" ns2:_="" ns3:_="">
    <xsd:import namespace="ca71886a-657a-4df4-ba02-25c2cda8d7d6"/>
    <xsd:import namespace="742554f8-287f-451b-8c65-5831a070eb7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71886a-657a-4df4-ba02-25c2cda8d7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560d88b-9459-45c3-8a30-9c03b99f5b1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2554f8-287f-451b-8c65-5831a070eb7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2ac9282-655e-44fd-b1ed-2855c9219474}" ma:internalName="TaxCatchAll" ma:showField="CatchAllData" ma:web="742554f8-287f-451b-8c65-5831a070eb7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7E001E-41F4-4676-81F0-DD552665034A}">
  <ds:schemaRefs>
    <ds:schemaRef ds:uri="http://schemas.microsoft.com/sharepoint/v3/contenttype/forms"/>
  </ds:schemaRefs>
</ds:datastoreItem>
</file>

<file path=customXml/itemProps2.xml><?xml version="1.0" encoding="utf-8"?>
<ds:datastoreItem xmlns:ds="http://schemas.openxmlformats.org/officeDocument/2006/customXml" ds:itemID="{B46B6515-DE7B-42BC-A4A8-4B5522F467DC}">
  <ds:schemaRefs>
    <ds:schemaRef ds:uri="742554f8-287f-451b-8c65-5831a070eb74"/>
    <ds:schemaRef ds:uri="ca71886a-657a-4df4-ba02-25c2cda8d7d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947E37D-864F-4E39-92EB-321E1021775F}">
  <ds:schemaRefs>
    <ds:schemaRef ds:uri="742554f8-287f-451b-8c65-5831a070eb74"/>
    <ds:schemaRef ds:uri="ca71886a-657a-4df4-ba02-25c2cda8d7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Integral</Template>
  <TotalTime>292</TotalTime>
  <Words>5945</Words>
  <Application>Microsoft Office PowerPoint</Application>
  <PresentationFormat>Widescreen</PresentationFormat>
  <Paragraphs>1050</Paragraphs>
  <Slides>58</Slides>
  <Notes>57</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58</vt:i4>
      </vt:variant>
    </vt:vector>
  </HeadingPairs>
  <TitlesOfParts>
    <vt:vector size="68" baseType="lpstr">
      <vt:lpstr>Arial</vt:lpstr>
      <vt:lpstr>Calibri</vt:lpstr>
      <vt:lpstr>Cambria</vt:lpstr>
      <vt:lpstr>JKOMN L+ Courier</vt:lpstr>
      <vt:lpstr>JKOMO L+ Courier</vt:lpstr>
      <vt:lpstr>Times New Roman</vt:lpstr>
      <vt:lpstr>Wingdings</vt:lpstr>
      <vt:lpstr>1_Office Theme</vt:lpstr>
      <vt:lpstr>Office Theme</vt:lpstr>
      <vt:lpstr>PDF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Elias</dc:creator>
  <cp:lastModifiedBy>Bose, Bobby</cp:lastModifiedBy>
  <cp:revision>4</cp:revision>
  <dcterms:created xsi:type="dcterms:W3CDTF">2022-03-25T21:39:09Z</dcterms:created>
  <dcterms:modified xsi:type="dcterms:W3CDTF">2022-05-05T03:03:21Z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0x01010090E011F49D7AD648AA158192B61C5B09</vt:lpwstr>
  </property>
  <property fmtid="{D5CDD505-2E9C-101B-9397-08002B2CF9AE}" pid="3" name="MediaServiceImageTags">
    <vt:lpwstr/>
  </property>
</Properties>
</file>